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5EE"/>
          </a:solidFill>
        </a:fill>
      </a:tcStyle>
    </a:wholeTbl>
    <a:band2H>
      <a:tcTxStyle b="def" i="def"/>
      <a:tcStyle>
        <a:tcBdr/>
        <a:fill>
          <a:solidFill>
            <a:srgbClr val="EEF2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2D7"/>
          </a:solidFill>
        </a:fill>
      </a:tcStyle>
    </a:wholeTbl>
    <a:band2H>
      <a:tcTxStyle b="def" i="def"/>
      <a:tcStyle>
        <a:tcBdr/>
        <a:fill>
          <a:solidFill>
            <a:srgbClr val="F0F1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DADA"/>
          </a:solidFill>
        </a:fill>
      </a:tcStyle>
    </a:wholeTbl>
    <a:band2H>
      <a:tcTxStyle b="def" i="def"/>
      <a:tcStyle>
        <a:tcBdr/>
        <a:fill>
          <a:solidFill>
            <a:srgbClr val="EEED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Tw Cen MT"/>
      </a:defRPr>
    </a:lvl1pPr>
    <a:lvl2pPr indent="228600" latinLnBrk="0">
      <a:defRPr sz="1200">
        <a:latin typeface="+mj-lt"/>
        <a:ea typeface="+mj-ea"/>
        <a:cs typeface="+mj-cs"/>
        <a:sym typeface="Tw Cen MT"/>
      </a:defRPr>
    </a:lvl2pPr>
    <a:lvl3pPr indent="457200" latinLnBrk="0">
      <a:defRPr sz="1200">
        <a:latin typeface="+mj-lt"/>
        <a:ea typeface="+mj-ea"/>
        <a:cs typeface="+mj-cs"/>
        <a:sym typeface="Tw Cen MT"/>
      </a:defRPr>
    </a:lvl3pPr>
    <a:lvl4pPr indent="685800" latinLnBrk="0">
      <a:defRPr sz="1200">
        <a:latin typeface="+mj-lt"/>
        <a:ea typeface="+mj-ea"/>
        <a:cs typeface="+mj-cs"/>
        <a:sym typeface="Tw Cen MT"/>
      </a:defRPr>
    </a:lvl4pPr>
    <a:lvl5pPr indent="914400" latinLnBrk="0">
      <a:defRPr sz="1200">
        <a:latin typeface="+mj-lt"/>
        <a:ea typeface="+mj-ea"/>
        <a:cs typeface="+mj-cs"/>
        <a:sym typeface="Tw Cen MT"/>
      </a:defRPr>
    </a:lvl5pPr>
    <a:lvl6pPr indent="1143000" latinLnBrk="0">
      <a:defRPr sz="1200">
        <a:latin typeface="+mj-lt"/>
        <a:ea typeface="+mj-ea"/>
        <a:cs typeface="+mj-cs"/>
        <a:sym typeface="Tw Cen MT"/>
      </a:defRPr>
    </a:lvl6pPr>
    <a:lvl7pPr indent="1371600" latinLnBrk="0">
      <a:defRPr sz="1200">
        <a:latin typeface="+mj-lt"/>
        <a:ea typeface="+mj-ea"/>
        <a:cs typeface="+mj-cs"/>
        <a:sym typeface="Tw Cen MT"/>
      </a:defRPr>
    </a:lvl7pPr>
    <a:lvl8pPr indent="1600200" latinLnBrk="0">
      <a:defRPr sz="1200">
        <a:latin typeface="+mj-lt"/>
        <a:ea typeface="+mj-ea"/>
        <a:cs typeface="+mj-cs"/>
        <a:sym typeface="Tw Cen MT"/>
      </a:defRPr>
    </a:lvl8pPr>
    <a:lvl9pPr indent="1828800" latinLnBrk="0">
      <a:defRPr sz="1200">
        <a:latin typeface="+mj-lt"/>
        <a:ea typeface="+mj-ea"/>
        <a:cs typeface="+mj-cs"/>
        <a:sym typeface="Tw Cen MT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bg>
      <p:bgPr>
        <a:solidFill>
          <a:srgbClr val="775F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/>
          <p:nvPr/>
        </p:nvSpPr>
        <p:spPr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Rectangle 9"/>
          <p:cNvSpPr/>
          <p:nvPr/>
        </p:nvSpPr>
        <p:spPr>
          <a:xfrm>
            <a:off x="-9144" y="6053328"/>
            <a:ext cx="2249424" cy="71323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" name="Rectangle 10"/>
          <p:cNvSpPr/>
          <p:nvPr/>
        </p:nvSpPr>
        <p:spPr>
          <a:xfrm>
            <a:off x="2359151" y="6044184"/>
            <a:ext cx="6784849" cy="71323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" name="Title Text"/>
          <p:cNvSpPr/>
          <p:nvPr>
            <p:ph type="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EBDDC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" name="Body Level One…"/>
          <p:cNvSpPr/>
          <p:nvPr>
            <p:ph type="body" sz="quarter" idx="1"/>
          </p:nvPr>
        </p:nvSpPr>
        <p:spPr>
          <a:xfrm>
            <a:off x="2362200" y="6050036"/>
            <a:ext cx="6705600" cy="685801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6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sz="26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None/>
              <a:defRPr sz="26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None/>
              <a:defRPr sz="26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None/>
              <a:defRPr sz="26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/>
          <p:nvPr>
            <p:ph type="sldNum" sz="quarter" idx="2"/>
          </p:nvPr>
        </p:nvSpPr>
        <p:spPr>
          <a:xfrm>
            <a:off x="8273660" y="278129"/>
            <a:ext cx="292880" cy="2819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BDDC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Text"/>
          <p:cNvSpPr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6" name="Body Level One…"/>
          <p:cNvSpPr/>
          <p:nvPr>
            <p:ph type="body" idx="1"/>
          </p:nvPr>
        </p:nvSpPr>
        <p:spPr>
          <a:xfrm>
            <a:off x="612648" y="1600200"/>
            <a:ext cx="8153401" cy="452628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Text"/>
          <p:cNvSpPr/>
          <p:nvPr>
            <p:ph type="title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5" name="Body Level One…"/>
          <p:cNvSpPr/>
          <p:nvPr>
            <p:ph type="body" idx="1"/>
          </p:nvPr>
        </p:nvSpPr>
        <p:spPr>
          <a:xfrm>
            <a:off x="457200" y="609600"/>
            <a:ext cx="5562600" cy="551656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Rectangle 6"/>
          <p:cNvSpPr/>
          <p:nvPr/>
        </p:nvSpPr>
        <p:spPr>
          <a:xfrm>
            <a:off x="6096317" y="0"/>
            <a:ext cx="320041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7" name="Rectangle 7"/>
          <p:cNvSpPr/>
          <p:nvPr/>
        </p:nvSpPr>
        <p:spPr>
          <a:xfrm>
            <a:off x="6142037" y="609600"/>
            <a:ext cx="228601" cy="62484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8" name="Rectangle 8"/>
          <p:cNvSpPr/>
          <p:nvPr/>
        </p:nvSpPr>
        <p:spPr>
          <a:xfrm>
            <a:off x="6142037" y="0"/>
            <a:ext cx="228601" cy="5334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9" name="Slide Number"/>
          <p:cNvSpPr/>
          <p:nvPr>
            <p:ph type="sldNum" sz="quarter" idx="2"/>
          </p:nvPr>
        </p:nvSpPr>
        <p:spPr>
          <a:xfrm rot="5400000">
            <a:off x="6109898" y="125730"/>
            <a:ext cx="292880" cy="2819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7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Body Level One…"/>
          <p:cNvSpPr/>
          <p:nvPr>
            <p:ph type="body" sz="quarter" idx="1"/>
          </p:nvPr>
        </p:nvSpPr>
        <p:spPr>
          <a:xfrm>
            <a:off x="1371600" y="2743200"/>
            <a:ext cx="7123114" cy="167322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800">
                <a:solidFill>
                  <a:srgbClr val="775F55"/>
                </a:solidFill>
              </a:defRPr>
            </a:lvl1pPr>
            <a:lvl2pPr marL="0" indent="365760">
              <a:buClrTx/>
              <a:buSzTx/>
              <a:buNone/>
              <a:defRPr sz="2800">
                <a:solidFill>
                  <a:srgbClr val="775F55"/>
                </a:solidFill>
              </a:defRPr>
            </a:lvl2pPr>
            <a:lvl3pPr marL="0" indent="685800">
              <a:buClrTx/>
              <a:buSzTx/>
              <a:buNone/>
              <a:defRPr sz="2800">
                <a:solidFill>
                  <a:srgbClr val="775F55"/>
                </a:solidFill>
              </a:defRPr>
            </a:lvl3pPr>
            <a:lvl4pPr marL="0" indent="1143000">
              <a:buClrTx/>
              <a:buSzTx/>
              <a:buNone/>
              <a:defRPr sz="2800">
                <a:solidFill>
                  <a:srgbClr val="775F55"/>
                </a:solidFill>
              </a:defRPr>
            </a:lvl4pPr>
            <a:lvl5pPr marL="0" indent="1600200">
              <a:buClrTx/>
              <a:buSzTx/>
              <a:buNone/>
              <a:defRPr sz="2800">
                <a:solidFill>
                  <a:srgbClr val="775F5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Rectangle 6"/>
          <p:cNvSpPr/>
          <p:nvPr/>
        </p:nvSpPr>
        <p:spPr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" name="Title Text"/>
          <p:cNvSpPr/>
          <p:nvPr>
            <p:ph type="title"/>
          </p:nvPr>
        </p:nvSpPr>
        <p:spPr>
          <a:xfrm>
            <a:off x="1371600" y="1600200"/>
            <a:ext cx="7620000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Slide Number"/>
          <p:cNvSpPr/>
          <p:nvPr>
            <p:ph type="sldNum" sz="quarter" idx="2"/>
          </p:nvPr>
        </p:nvSpPr>
        <p:spPr>
          <a:xfrm>
            <a:off x="433853" y="1886268"/>
            <a:ext cx="427694" cy="43434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/>
          <p:nvPr>
            <p:ph type="body" sz="half" idx="1"/>
          </p:nvPr>
        </p:nvSpPr>
        <p:spPr>
          <a:xfrm>
            <a:off x="609600" y="1589567"/>
            <a:ext cx="3886200" cy="457200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/>
          <p:nvPr>
            <p:ph type="title"/>
          </p:nvPr>
        </p:nvSpPr>
        <p:spPr>
          <a:xfrm>
            <a:off x="533400" y="273050"/>
            <a:ext cx="8153400" cy="86995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/>
          <p:nvPr>
            <p:ph type="body" sz="half" idx="1"/>
          </p:nvPr>
        </p:nvSpPr>
        <p:spPr>
          <a:xfrm>
            <a:off x="609600" y="2438400"/>
            <a:ext cx="3886200" cy="3581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Text Placeholder 15"/>
          <p:cNvSpPr/>
          <p:nvPr>
            <p:ph type="body" sz="quarter" idx="13"/>
          </p:nvPr>
        </p:nvSpPr>
        <p:spPr>
          <a:xfrm>
            <a:off x="609600" y="1752599"/>
            <a:ext cx="3886200" cy="640082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/>
          <a:p>
            <a:pPr marL="0" indent="0">
              <a:buClrTx/>
              <a:buSzTx/>
              <a:buNone/>
              <a:defRPr b="1" sz="2000">
                <a:solidFill>
                  <a:srgbClr val="FFFFFF"/>
                </a:solidFill>
              </a:defRPr>
            </a:pPr>
          </a:p>
        </p:txBody>
      </p:sp>
      <p:sp>
        <p:nvSpPr>
          <p:cNvPr id="59" name="Text Placeholder 14"/>
          <p:cNvSpPr/>
          <p:nvPr>
            <p:ph type="body" sz="quarter" idx="14"/>
          </p:nvPr>
        </p:nvSpPr>
        <p:spPr>
          <a:xfrm>
            <a:off x="4800600" y="1752599"/>
            <a:ext cx="3886200" cy="640082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/>
          <a:p>
            <a:pPr marL="0" indent="0">
              <a:buClrTx/>
              <a:buSzTx/>
              <a:buNone/>
              <a:defRPr b="1" sz="2000">
                <a:solidFill>
                  <a:srgbClr val="FFFFFF"/>
                </a:solidFill>
              </a:defRPr>
            </a:pPr>
          </a:p>
        </p:txBody>
      </p:sp>
      <p:sp>
        <p:nvSpPr>
          <p:cNvPr id="6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Text"/>
          <p:cNvSpPr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lide Number"/>
          <p:cNvSpPr/>
          <p:nvPr>
            <p:ph type="sldNum" sz="quarter" idx="2"/>
          </p:nvPr>
        </p:nvSpPr>
        <p:spPr>
          <a:xfrm>
            <a:off x="120260" y="6297929"/>
            <a:ext cx="292880" cy="2819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75F5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/>
          <p:nvPr>
            <p:ph type="title"/>
          </p:nvPr>
        </p:nvSpPr>
        <p:spPr>
          <a:xfrm>
            <a:off x="609600" y="273050"/>
            <a:ext cx="8077200" cy="86995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/>
          <p:nvPr>
            <p:ph type="body" sz="quarter" idx="1"/>
          </p:nvPr>
        </p:nvSpPr>
        <p:spPr>
          <a:xfrm>
            <a:off x="609600" y="1752600"/>
            <a:ext cx="1600200" cy="4343400"/>
          </a:xfrm>
          <a:prstGeom prst="rect">
            <a:avLst/>
          </a:prstGeom>
          <a:solidFill>
            <a:schemeClr val="accent2"/>
          </a:solidFill>
          <a:ln w="50800" cap="sq">
            <a:solidFill>
              <a:schemeClr val="accent2"/>
            </a:solidFill>
            <a:miter lim="800000"/>
          </a:ln>
        </p:spPr>
        <p:txBody>
          <a:bodyPr lIns="91439" tIns="91439" rIns="91439" bIns="91439"/>
          <a:lstStyle>
            <a:lvl1pPr marL="0" indent="0"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</a:defRPr>
            </a:lvl1pPr>
            <a:lvl2pPr marL="0" indent="365760"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</a:defRPr>
            </a:lvl2pPr>
            <a:lvl3pPr marL="0" indent="685800"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</a:defRPr>
            </a:lvl3pPr>
            <a:lvl4pPr marL="0" indent="1143000"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</a:defRPr>
            </a:lvl4pPr>
            <a:lvl5pPr marL="0" indent="1600200">
              <a:spcBef>
                <a:spcPts val="1000"/>
              </a:spcBef>
              <a:buClrTx/>
              <a:buSzTx/>
              <a:buNone/>
              <a:defRPr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icture with Caption"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Body Level One…"/>
          <p:cNvSpPr/>
          <p:nvPr>
            <p:ph type="body" sz="quarter" idx="1"/>
          </p:nvPr>
        </p:nvSpPr>
        <p:spPr>
          <a:xfrm>
            <a:off x="1600200" y="5486400"/>
            <a:ext cx="7315200" cy="6858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700"/>
            </a:lvl1pPr>
            <a:lvl2pPr marL="0" indent="365760">
              <a:buClrTx/>
              <a:buSzTx/>
              <a:buNone/>
              <a:defRPr sz="1700"/>
            </a:lvl2pPr>
            <a:lvl3pPr marL="0" indent="685800">
              <a:buClrTx/>
              <a:buSzTx/>
              <a:buNone/>
              <a:defRPr sz="1700"/>
            </a:lvl3pPr>
            <a:lvl4pPr marL="0" indent="1143000">
              <a:buClrTx/>
              <a:buSzTx/>
              <a:buNone/>
              <a:defRPr sz="1700"/>
            </a:lvl4pPr>
            <a:lvl5pPr marL="0" indent="1600200">
              <a:buClrTx/>
              <a:buSzTx/>
              <a:buNone/>
              <a:defRPr sz="1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Rectangle 7"/>
          <p:cNvSpPr/>
          <p:nvPr/>
        </p:nvSpPr>
        <p:spPr>
          <a:xfrm>
            <a:off x="-9145" y="4572000"/>
            <a:ext cx="9144001" cy="8869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3" name="Rectangle 8"/>
          <p:cNvSpPr/>
          <p:nvPr/>
        </p:nvSpPr>
        <p:spPr>
          <a:xfrm>
            <a:off x="-9145" y="4663440"/>
            <a:ext cx="1463042" cy="71323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" name="Rectangle 9"/>
          <p:cNvSpPr/>
          <p:nvPr/>
        </p:nvSpPr>
        <p:spPr>
          <a:xfrm>
            <a:off x="1545335" y="4654296"/>
            <a:ext cx="7598666" cy="71323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" name="Title Text"/>
          <p:cNvSpPr/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6" name="Rectangle 10"/>
          <p:cNvSpPr/>
          <p:nvPr/>
        </p:nvSpPr>
        <p:spPr>
          <a:xfrm>
            <a:off x="1447799" y="0"/>
            <a:ext cx="100586" cy="68671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7" name="Picture Placeholder 2"/>
          <p:cNvSpPr/>
          <p:nvPr>
            <p:ph type="pic" idx="13"/>
          </p:nvPr>
        </p:nvSpPr>
        <p:spPr>
          <a:xfrm>
            <a:off x="1560575" y="0"/>
            <a:ext cx="7583425" cy="456895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8" name="Slide Number"/>
          <p:cNvSpPr/>
          <p:nvPr>
            <p:ph type="sldNum" sz="quarter" idx="2"/>
          </p:nvPr>
        </p:nvSpPr>
        <p:spPr>
          <a:xfrm>
            <a:off x="483091" y="4756467"/>
            <a:ext cx="481618" cy="4851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Rectangle 7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Rectangle 8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Title Text"/>
          <p:cNvSpPr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/>
          <p:nvPr>
            <p:ph type="body" idx="1"/>
          </p:nvPr>
        </p:nvSpPr>
        <p:spPr>
          <a:xfrm>
            <a:off x="612648" y="1600200"/>
            <a:ext cx="8153401" cy="449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/>
          <p:nvPr>
            <p:ph type="sldNum" sz="quarter" idx="2"/>
          </p:nvPr>
        </p:nvSpPr>
        <p:spPr>
          <a:xfrm>
            <a:off x="120260" y="1253489"/>
            <a:ext cx="292880" cy="281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defRPr b="1" sz="14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775F55"/>
          </a:solidFill>
          <a:uFillTx/>
          <a:latin typeface="+mj-lt"/>
          <a:ea typeface="+mj-ea"/>
          <a:cs typeface="+mj-cs"/>
          <a:sym typeface="Tw Cen M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775F55"/>
          </a:solidFill>
          <a:uFillTx/>
          <a:latin typeface="+mj-lt"/>
          <a:ea typeface="+mj-ea"/>
          <a:cs typeface="+mj-cs"/>
          <a:sym typeface="Tw Cen M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775F55"/>
          </a:solidFill>
          <a:uFillTx/>
          <a:latin typeface="+mj-lt"/>
          <a:ea typeface="+mj-ea"/>
          <a:cs typeface="+mj-cs"/>
          <a:sym typeface="Tw Cen M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775F55"/>
          </a:solidFill>
          <a:uFillTx/>
          <a:latin typeface="+mj-lt"/>
          <a:ea typeface="+mj-ea"/>
          <a:cs typeface="+mj-cs"/>
          <a:sym typeface="Tw Cen M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775F55"/>
          </a:solidFill>
          <a:uFillTx/>
          <a:latin typeface="+mj-lt"/>
          <a:ea typeface="+mj-ea"/>
          <a:cs typeface="+mj-cs"/>
          <a:sym typeface="Tw Cen M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775F55"/>
          </a:solidFill>
          <a:uFillTx/>
          <a:latin typeface="+mj-lt"/>
          <a:ea typeface="+mj-ea"/>
          <a:cs typeface="+mj-cs"/>
          <a:sym typeface="Tw Cen M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775F55"/>
          </a:solidFill>
          <a:uFillTx/>
          <a:latin typeface="+mj-lt"/>
          <a:ea typeface="+mj-ea"/>
          <a:cs typeface="+mj-cs"/>
          <a:sym typeface="Tw Cen M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775F55"/>
          </a:solidFill>
          <a:uFillTx/>
          <a:latin typeface="+mj-lt"/>
          <a:ea typeface="+mj-ea"/>
          <a:cs typeface="+mj-cs"/>
          <a:sym typeface="Tw Cen M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775F55"/>
          </a:solidFill>
          <a:uFillTx/>
          <a:latin typeface="+mj-lt"/>
          <a:ea typeface="+mj-ea"/>
          <a:cs typeface="+mj-cs"/>
          <a:sym typeface="Tw Cen MT"/>
        </a:defRPr>
      </a:lvl9pPr>
    </p:titleStyle>
    <p:bodyStyle>
      <a:lvl1pPr marL="320040" marR="0" indent="-32004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0000"/>
        <a:buFontTx/>
        <a:buChar char="◻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w Cen MT"/>
        </a:defRPr>
      </a:lvl1pPr>
      <a:lvl2pPr marL="671732" marR="0" indent="-305972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0000"/>
        <a:buFontTx/>
        <a:buChar char="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w Cen MT"/>
        </a:defRPr>
      </a:lvl2pPr>
      <a:lvl3pPr marL="974034" marR="0" indent="-288234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Tx/>
        <a:buChar char="■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w Cen MT"/>
        </a:defRPr>
      </a:lvl3pPr>
      <a:lvl4pPr marL="1474469" marR="0" indent="-33146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Tx/>
        <a:buChar char="■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w Cen MT"/>
        </a:defRPr>
      </a:lvl4pPr>
      <a:lvl5pPr marL="1931670" marR="0" indent="-33147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5000"/>
        <a:buFontTx/>
        <a:buChar char="■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w Cen MT"/>
        </a:defRPr>
      </a:lvl5pPr>
      <a:lvl6pPr marL="2242820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w Cen MT"/>
        </a:defRPr>
      </a:lvl6pPr>
      <a:lvl7pPr marL="2517139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w Cen MT"/>
        </a:defRPr>
      </a:lvl7pPr>
      <a:lvl8pPr marL="2791460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w Cen MT"/>
        </a:defRPr>
      </a:lvl8pPr>
      <a:lvl9pPr marL="3065779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w Cen MT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.jpe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.jpeg"/><Relationship Id="rId5" Type="http://schemas.openxmlformats.org/officeDocument/2006/relationships/image" Target="../media/image14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.jpeg"/><Relationship Id="rId5" Type="http://schemas.openxmlformats.org/officeDocument/2006/relationships/image" Target="../media/image1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.jpeg"/><Relationship Id="rId5" Type="http://schemas.openxmlformats.org/officeDocument/2006/relationships/image" Target="../media/image14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IEEE_802.15.4" TargetMode="Externa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utorial.cytron.com.my/2012/03/08/xbee-series-2-point-to-point-communication/" TargetMode="External"/><Relationship Id="rId3" Type="http://schemas.openxmlformats.org/officeDocument/2006/relationships/hyperlink" Target="https://learn.sparkfun.com/tutorials/exploring-xbees-and-xctu" TargetMode="External"/><Relationship Id="rId4" Type="http://schemas.openxmlformats.org/officeDocument/2006/relationships/hyperlink" Target="http://www.learnerswings.com/2014/03/communication-between-xbee-connected-to.html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/>
          <p:nvPr>
            <p:ph type="ctrTitle"/>
          </p:nvPr>
        </p:nvSpPr>
        <p:spPr>
          <a:xfrm>
            <a:off x="2285983" y="1714487"/>
            <a:ext cx="6477001" cy="1828801"/>
          </a:xfrm>
          <a:prstGeom prst="rect">
            <a:avLst/>
          </a:prstGeom>
        </p:spPr>
        <p:txBody>
          <a:bodyPr/>
          <a:lstStyle/>
          <a:p>
            <a:pPr/>
            <a:r>
              <a:t>Zigbee</a:t>
            </a:r>
          </a:p>
        </p:txBody>
      </p:sp>
      <p:sp>
        <p:nvSpPr>
          <p:cNvPr id="129" name="Subtitle 2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2"/>
          <p:cNvSpPr/>
          <p:nvPr>
            <p:ph type="title"/>
          </p:nvPr>
        </p:nvSpPr>
        <p:spPr>
          <a:xfrm>
            <a:off x="381000" y="152399"/>
            <a:ext cx="8229600" cy="7921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4404"/>
                </a:solidFill>
              </a:defRPr>
            </a:lvl1pPr>
          </a:lstStyle>
          <a:p>
            <a:pPr/>
            <a:r>
              <a:t>ZigBee Applications</a:t>
            </a:r>
          </a:p>
        </p:txBody>
      </p:sp>
      <p:pic>
        <p:nvPicPr>
          <p:cNvPr id="1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1524000"/>
            <a:ext cx="7315200" cy="42338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4404"/>
                </a:solidFill>
              </a:defRPr>
            </a:lvl1pPr>
          </a:lstStyle>
          <a:p>
            <a:pPr/>
            <a:r>
              <a:t>ZigBee Network Model</a:t>
            </a:r>
          </a:p>
        </p:txBody>
      </p:sp>
      <p:pic>
        <p:nvPicPr>
          <p:cNvPr id="19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1752600"/>
            <a:ext cx="7086600" cy="4213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5"/>
          <p:cNvSpPr/>
          <p:nvPr>
            <p:ph type="title"/>
          </p:nvPr>
        </p:nvSpPr>
        <p:spPr>
          <a:xfrm>
            <a:off x="457200" y="274638"/>
            <a:ext cx="8229600" cy="715963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7B615"/>
                </a:solidFill>
              </a:defRPr>
            </a:lvl1pPr>
          </a:lstStyle>
          <a:p>
            <a:pPr/>
            <a:r>
              <a:t>Network Pieces : PAN Coordinator</a:t>
            </a:r>
          </a:p>
        </p:txBody>
      </p:sp>
      <p:sp>
        <p:nvSpPr>
          <p:cNvPr id="194" name="Rectangle 6"/>
          <p:cNvSpPr/>
          <p:nvPr/>
        </p:nvSpPr>
        <p:spPr>
          <a:xfrm>
            <a:off x="457200" y="1143000"/>
            <a:ext cx="7239000" cy="4140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PAN Coordinator(ZC)</a:t>
            </a:r>
          </a:p>
          <a:p>
            <a:pPr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• One and only one in PAN</a:t>
            </a:r>
          </a:p>
          <a:p>
            <a:pPr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• “owns” the network</a:t>
            </a:r>
          </a:p>
          <a:p>
            <a:pPr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•Starts it</a:t>
            </a:r>
          </a:p>
          <a:p>
            <a:pPr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• Allows other devices to join it</a:t>
            </a:r>
          </a:p>
          <a:p>
            <a:pPr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• Provides binding and address-table services </a:t>
            </a:r>
          </a:p>
          <a:p>
            <a:pPr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• Saves messages until they can be delivered</a:t>
            </a:r>
          </a:p>
          <a:p>
            <a:pPr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• And more… could also have i/o capability</a:t>
            </a:r>
          </a:p>
          <a:p>
            <a:pPr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• A “full-function device” – FFD</a:t>
            </a:r>
          </a:p>
          <a:p>
            <a:pPr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• Mains powered</a:t>
            </a:r>
          </a:p>
        </p:txBody>
      </p:sp>
      <p:pic>
        <p:nvPicPr>
          <p:cNvPr id="195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5400" y="4572000"/>
            <a:ext cx="3810000" cy="21574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6"/>
          <p:cNvSpPr/>
          <p:nvPr>
            <p:ph type="title"/>
          </p:nvPr>
        </p:nvSpPr>
        <p:spPr>
          <a:xfrm>
            <a:off x="457200" y="274638"/>
            <a:ext cx="8229600" cy="715963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7B615"/>
                </a:solidFill>
              </a:defRPr>
            </a:lvl1pPr>
          </a:lstStyle>
          <a:p>
            <a:pPr/>
            <a:r>
              <a:t>Network Pieces : Router</a:t>
            </a:r>
          </a:p>
        </p:txBody>
      </p:sp>
      <p:sp>
        <p:nvSpPr>
          <p:cNvPr id="198" name="Rectangle 7"/>
          <p:cNvSpPr/>
          <p:nvPr/>
        </p:nvSpPr>
        <p:spPr>
          <a:xfrm>
            <a:off x="533400" y="1295399"/>
            <a:ext cx="6858000" cy="292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Routers(ZR)</a:t>
            </a:r>
          </a:p>
          <a:p>
            <a:pPr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• Optional element</a:t>
            </a:r>
          </a:p>
          <a:p>
            <a:pPr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Routes messages- Participates in multihop routing of messages. </a:t>
            </a:r>
          </a:p>
          <a:p>
            <a:pPr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• Does not own or start network</a:t>
            </a:r>
          </a:p>
          <a:p>
            <a:pPr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• Scans to find a network to join</a:t>
            </a:r>
          </a:p>
          <a:p>
            <a:pPr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• A “full-function device” – FFD</a:t>
            </a:r>
          </a:p>
        </p:txBody>
      </p:sp>
      <p:pic>
        <p:nvPicPr>
          <p:cNvPr id="199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1600" y="4495800"/>
            <a:ext cx="3657600" cy="220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5"/>
          <p:cNvSpPr/>
          <p:nvPr>
            <p:ph type="title"/>
          </p:nvPr>
        </p:nvSpPr>
        <p:spPr>
          <a:xfrm>
            <a:off x="457200" y="274638"/>
            <a:ext cx="8229600" cy="715963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7B615"/>
                </a:solidFill>
              </a:defRPr>
            </a:lvl1pPr>
          </a:lstStyle>
          <a:p>
            <a:pPr/>
            <a:r>
              <a:t>Network Pieces : End Devices</a:t>
            </a:r>
          </a:p>
        </p:txBody>
      </p:sp>
      <p:sp>
        <p:nvSpPr>
          <p:cNvPr id="202" name="Rectangle 6"/>
          <p:cNvSpPr/>
          <p:nvPr/>
        </p:nvSpPr>
        <p:spPr>
          <a:xfrm>
            <a:off x="457200" y="1447799"/>
            <a:ext cx="8382000" cy="332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End Device(ZED)</a:t>
            </a:r>
          </a:p>
          <a:p>
            <a:pPr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• Optional element</a:t>
            </a:r>
          </a:p>
          <a:p>
            <a:pPr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Communicates with a single device, does not participate in routing</a:t>
            </a:r>
          </a:p>
          <a:p>
            <a:pPr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• Does not own or start network</a:t>
            </a:r>
          </a:p>
          <a:p>
            <a:pPr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• Scans to find a network to join</a:t>
            </a:r>
          </a:p>
          <a:p>
            <a:pPr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• Can be an FFD or </a:t>
            </a:r>
            <a:r>
              <a:rPr>
                <a:solidFill>
                  <a:srgbClr val="FF0000"/>
                </a:solidFill>
              </a:rPr>
              <a:t>RFD</a:t>
            </a:r>
            <a:endParaRPr>
              <a:solidFill>
                <a:srgbClr val="FF0000"/>
              </a:solidFill>
            </a:endParaRPr>
          </a:p>
          <a:p>
            <a:pPr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• Usually battery powered</a:t>
            </a:r>
          </a:p>
        </p:txBody>
      </p:sp>
      <p:pic>
        <p:nvPicPr>
          <p:cNvPr id="203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48200" y="4191000"/>
            <a:ext cx="4495800" cy="266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2"/>
          <p:cNvSpPr/>
          <p:nvPr>
            <p:ph type="title"/>
          </p:nvPr>
        </p:nvSpPr>
        <p:spPr>
          <a:xfrm>
            <a:off x="457200" y="0"/>
            <a:ext cx="8229600" cy="868363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704404"/>
                </a:solidFill>
              </a:defRPr>
            </a:lvl1pPr>
          </a:lstStyle>
          <a:p>
            <a:pPr/>
            <a:r>
              <a:t>IEEE 802.15.4 Device Types</a:t>
            </a:r>
          </a:p>
        </p:txBody>
      </p:sp>
      <p:sp>
        <p:nvSpPr>
          <p:cNvPr id="206" name="Rectangle 3"/>
          <p:cNvSpPr/>
          <p:nvPr>
            <p:ph type="body" idx="1"/>
          </p:nvPr>
        </p:nvSpPr>
        <p:spPr>
          <a:xfrm>
            <a:off x="214282" y="1357297"/>
            <a:ext cx="8610601" cy="5867401"/>
          </a:xfrm>
          <a:prstGeom prst="rect">
            <a:avLst/>
          </a:prstGeom>
        </p:spPr>
        <p:txBody>
          <a:bodyPr/>
          <a:lstStyle/>
          <a:p>
            <a:pPr marL="381000" indent="-381000">
              <a:lnSpc>
                <a:spcPct val="72000"/>
              </a:lnSpc>
              <a:defRPr b="1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Network Coordinator</a:t>
            </a:r>
          </a:p>
          <a:p>
            <a:pPr marL="381000" indent="-381000">
              <a:lnSpc>
                <a:spcPct val="72000"/>
              </a:lnSpc>
              <a:buChar char="-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Maintains overall network knowledge; most sophisticated of the three types; most memory and computing power</a:t>
            </a:r>
          </a:p>
          <a:p>
            <a:pPr marL="381000" indent="-381000">
              <a:lnSpc>
                <a:spcPct val="72000"/>
              </a:lnSpc>
              <a:buSzTx/>
              <a:buFont typeface="Wingdings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81000" indent="-381000">
              <a:lnSpc>
                <a:spcPct val="72000"/>
              </a:lnSpc>
              <a:defRPr b="1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Full Function Device (FFD)</a:t>
            </a:r>
          </a:p>
          <a:p>
            <a:pPr marL="381000" indent="-381000">
              <a:lnSpc>
                <a:spcPct val="72000"/>
              </a:lnSpc>
              <a:buSzTx/>
              <a:buFont typeface="Wingdings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- Carries full 802.15.4 functionality and all features specified by the standard</a:t>
            </a:r>
          </a:p>
          <a:p>
            <a:pPr marL="381000" indent="-381000">
              <a:lnSpc>
                <a:spcPct val="72000"/>
              </a:lnSpc>
              <a:buSzTx/>
              <a:buFont typeface="Wingdings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- Additional memory, computing power make it ideal for a network router function</a:t>
            </a:r>
          </a:p>
          <a:p>
            <a:pPr marL="381000" indent="-381000">
              <a:lnSpc>
                <a:spcPct val="72000"/>
              </a:lnSpc>
              <a:buSzTx/>
              <a:buFont typeface="Wingdings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- Could also be used in network edge devices where the network touches other networks or devices that are not IEEE 802.15.4 compliant</a:t>
            </a:r>
          </a:p>
          <a:p>
            <a:pPr marL="381000" indent="-381000">
              <a:lnSpc>
                <a:spcPct val="72000"/>
              </a:lnSpc>
              <a:buChar char="-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81000" indent="-381000">
              <a:lnSpc>
                <a:spcPct val="72000"/>
              </a:lnSpc>
              <a:defRPr b="1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Reduced Function Device (RFD)</a:t>
            </a:r>
          </a:p>
          <a:p>
            <a:pPr marL="381000" indent="-381000">
              <a:lnSpc>
                <a:spcPct val="72000"/>
              </a:lnSpc>
              <a:buSzTx/>
              <a:buFont typeface="Wingdings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- Carriers limited (as specified by the standard) functionality to control cost and complexity</a:t>
            </a:r>
          </a:p>
          <a:p>
            <a:pPr marL="381000" indent="-381000">
              <a:lnSpc>
                <a:spcPct val="72000"/>
              </a:lnSpc>
              <a:buSzTx/>
              <a:buFont typeface="Wingdings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- General usage will be in network edge devices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 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4404"/>
                </a:solidFill>
              </a:defRPr>
            </a:lvl1pPr>
          </a:lstStyle>
          <a:p>
            <a:pPr/>
            <a:r>
              <a:t>Network Topologies</a:t>
            </a:r>
          </a:p>
        </p:txBody>
      </p:sp>
      <p:pic>
        <p:nvPicPr>
          <p:cNvPr id="20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1676400"/>
            <a:ext cx="7467600" cy="4179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200" y="1466850"/>
            <a:ext cx="1752600" cy="1314450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Oval 3"/>
          <p:cNvSpPr/>
          <p:nvPr/>
        </p:nvSpPr>
        <p:spPr>
          <a:xfrm>
            <a:off x="2413000" y="2927350"/>
            <a:ext cx="584200" cy="5842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3" name="Oval 4"/>
          <p:cNvSpPr/>
          <p:nvPr/>
        </p:nvSpPr>
        <p:spPr>
          <a:xfrm>
            <a:off x="1770063" y="4413250"/>
            <a:ext cx="584201" cy="5842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4" name="Oval 5"/>
          <p:cNvSpPr/>
          <p:nvPr/>
        </p:nvSpPr>
        <p:spPr>
          <a:xfrm>
            <a:off x="3463925" y="3603625"/>
            <a:ext cx="584200" cy="5842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5" name="Oval 6"/>
          <p:cNvSpPr/>
          <p:nvPr/>
        </p:nvSpPr>
        <p:spPr>
          <a:xfrm>
            <a:off x="3119438" y="5132387"/>
            <a:ext cx="584201" cy="584201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6" name="Oval 7"/>
          <p:cNvSpPr/>
          <p:nvPr/>
        </p:nvSpPr>
        <p:spPr>
          <a:xfrm>
            <a:off x="3852862" y="2001838"/>
            <a:ext cx="584201" cy="584201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7" name="Oval 8"/>
          <p:cNvSpPr/>
          <p:nvPr/>
        </p:nvSpPr>
        <p:spPr>
          <a:xfrm>
            <a:off x="4784725" y="3994150"/>
            <a:ext cx="584200" cy="5842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8" name="Oval 9"/>
          <p:cNvSpPr/>
          <p:nvPr/>
        </p:nvSpPr>
        <p:spPr>
          <a:xfrm>
            <a:off x="4843462" y="5522912"/>
            <a:ext cx="584201" cy="584201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9" name="Oval 10"/>
          <p:cNvSpPr/>
          <p:nvPr/>
        </p:nvSpPr>
        <p:spPr>
          <a:xfrm>
            <a:off x="5353050" y="2271713"/>
            <a:ext cx="584200" cy="584201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0" name="Oval 11"/>
          <p:cNvSpPr/>
          <p:nvPr/>
        </p:nvSpPr>
        <p:spPr>
          <a:xfrm>
            <a:off x="7061200" y="1776413"/>
            <a:ext cx="584200" cy="584201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1" name="Oval 12"/>
          <p:cNvSpPr/>
          <p:nvPr/>
        </p:nvSpPr>
        <p:spPr>
          <a:xfrm>
            <a:off x="6254750" y="3303587"/>
            <a:ext cx="584200" cy="584201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2" name="Oval 13"/>
          <p:cNvSpPr/>
          <p:nvPr/>
        </p:nvSpPr>
        <p:spPr>
          <a:xfrm>
            <a:off x="6613525" y="4789487"/>
            <a:ext cx="584200" cy="584201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3" name="Oval 14"/>
          <p:cNvSpPr/>
          <p:nvPr/>
        </p:nvSpPr>
        <p:spPr>
          <a:xfrm>
            <a:off x="7826375" y="3619500"/>
            <a:ext cx="584200" cy="5842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24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00" y="5962650"/>
            <a:ext cx="1295400" cy="43815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ext Box 16"/>
          <p:cNvSpPr/>
          <p:nvPr/>
        </p:nvSpPr>
        <p:spPr>
          <a:xfrm>
            <a:off x="205136" y="5805487"/>
            <a:ext cx="993078" cy="22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Slide Courtesy of</a:t>
            </a:r>
          </a:p>
        </p:txBody>
      </p:sp>
      <p:pic>
        <p:nvPicPr>
          <p:cNvPr id="226" name="Object 17" descr="Object 1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8600" y="1771650"/>
            <a:ext cx="2057400" cy="1782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Object 18" descr="Object 1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01000" y="4972050"/>
            <a:ext cx="939800" cy="1162050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Rectangle 19"/>
          <p:cNvSpPr/>
          <p:nvPr>
            <p:ph type="title"/>
          </p:nvPr>
        </p:nvSpPr>
        <p:spPr>
          <a:xfrm>
            <a:off x="1219200" y="381000"/>
            <a:ext cx="7772400" cy="762000"/>
          </a:xfrm>
          <a:prstGeom prst="rect">
            <a:avLst/>
          </a:prstGeom>
        </p:spPr>
        <p:txBody>
          <a:bodyPr anchor="b"/>
          <a:lstStyle>
            <a:lvl1pPr>
              <a:defRPr sz="3900"/>
            </a:lvl1pPr>
          </a:lstStyle>
          <a:p>
            <a:pPr/>
            <a:r>
              <a:t>ZigBee Mesh Networking </a:t>
            </a:r>
          </a:p>
        </p:txBody>
      </p:sp>
      <p:sp>
        <p:nvSpPr>
          <p:cNvPr id="229" name="Rectangle 20"/>
          <p:cNvSpPr/>
          <p:nvPr/>
        </p:nvSpPr>
        <p:spPr>
          <a:xfrm>
            <a:off x="3200400" y="6405086"/>
            <a:ext cx="2781906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800"/>
            </a:lvl1pPr>
          </a:lstStyle>
          <a:p>
            <a:pPr/>
            <a:r>
              <a:t>Source: http://www.zigbee.org/en/resources/#SlidePresentations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200" y="1466850"/>
            <a:ext cx="1752600" cy="1314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00" y="1771650"/>
            <a:ext cx="2057400" cy="1782764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Oval 4"/>
          <p:cNvSpPr/>
          <p:nvPr/>
        </p:nvSpPr>
        <p:spPr>
          <a:xfrm>
            <a:off x="2413000" y="2927350"/>
            <a:ext cx="584200" cy="5842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4" name="Oval 5"/>
          <p:cNvSpPr/>
          <p:nvPr/>
        </p:nvSpPr>
        <p:spPr>
          <a:xfrm>
            <a:off x="1770063" y="4413250"/>
            <a:ext cx="584201" cy="5842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5" name="Oval 6"/>
          <p:cNvSpPr/>
          <p:nvPr/>
        </p:nvSpPr>
        <p:spPr>
          <a:xfrm>
            <a:off x="3463925" y="3603625"/>
            <a:ext cx="584200" cy="5842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6" name="Oval 7"/>
          <p:cNvSpPr/>
          <p:nvPr/>
        </p:nvSpPr>
        <p:spPr>
          <a:xfrm>
            <a:off x="3119438" y="5132387"/>
            <a:ext cx="584201" cy="584201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7" name="Oval 8"/>
          <p:cNvSpPr/>
          <p:nvPr/>
        </p:nvSpPr>
        <p:spPr>
          <a:xfrm>
            <a:off x="3852862" y="2001838"/>
            <a:ext cx="584201" cy="584201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8" name="Oval 9"/>
          <p:cNvSpPr/>
          <p:nvPr/>
        </p:nvSpPr>
        <p:spPr>
          <a:xfrm>
            <a:off x="4784725" y="3994150"/>
            <a:ext cx="584200" cy="5842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9" name="Oval 10"/>
          <p:cNvSpPr/>
          <p:nvPr/>
        </p:nvSpPr>
        <p:spPr>
          <a:xfrm>
            <a:off x="4843462" y="5522912"/>
            <a:ext cx="584201" cy="584201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0" name="Oval 11"/>
          <p:cNvSpPr/>
          <p:nvPr/>
        </p:nvSpPr>
        <p:spPr>
          <a:xfrm>
            <a:off x="5353050" y="2271713"/>
            <a:ext cx="584200" cy="584201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1" name="Oval 12"/>
          <p:cNvSpPr/>
          <p:nvPr/>
        </p:nvSpPr>
        <p:spPr>
          <a:xfrm>
            <a:off x="7061200" y="1776413"/>
            <a:ext cx="584200" cy="584201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2" name="Oval 13"/>
          <p:cNvSpPr/>
          <p:nvPr/>
        </p:nvSpPr>
        <p:spPr>
          <a:xfrm>
            <a:off x="6254750" y="3303587"/>
            <a:ext cx="584200" cy="584201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3" name="Oval 14"/>
          <p:cNvSpPr/>
          <p:nvPr/>
        </p:nvSpPr>
        <p:spPr>
          <a:xfrm>
            <a:off x="6613525" y="4789487"/>
            <a:ext cx="584200" cy="584201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4" name="Oval 15"/>
          <p:cNvSpPr/>
          <p:nvPr/>
        </p:nvSpPr>
        <p:spPr>
          <a:xfrm>
            <a:off x="7826375" y="3619500"/>
            <a:ext cx="584200" cy="5842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5" name="Line 16"/>
          <p:cNvSpPr/>
          <p:nvPr/>
        </p:nvSpPr>
        <p:spPr>
          <a:xfrm>
            <a:off x="2114550" y="2506663"/>
            <a:ext cx="314326" cy="360363"/>
          </a:xfrm>
          <a:prstGeom prst="line">
            <a:avLst/>
          </a:prstGeom>
          <a:ln w="38100">
            <a:solidFill>
              <a:srgbClr val="000099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46" name="Line 17"/>
          <p:cNvSpPr/>
          <p:nvPr/>
        </p:nvSpPr>
        <p:spPr>
          <a:xfrm>
            <a:off x="3016250" y="3438524"/>
            <a:ext cx="403226" cy="284164"/>
          </a:xfrm>
          <a:prstGeom prst="line">
            <a:avLst/>
          </a:prstGeom>
          <a:ln w="38100">
            <a:solidFill>
              <a:srgbClr val="000099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47" name="Line 18"/>
          <p:cNvSpPr/>
          <p:nvPr/>
        </p:nvSpPr>
        <p:spPr>
          <a:xfrm>
            <a:off x="4157662" y="4068762"/>
            <a:ext cx="479426" cy="150813"/>
          </a:xfrm>
          <a:prstGeom prst="line">
            <a:avLst/>
          </a:prstGeom>
          <a:ln w="38100">
            <a:solidFill>
              <a:srgbClr val="000099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48" name="Line 19"/>
          <p:cNvSpPr/>
          <p:nvPr/>
        </p:nvSpPr>
        <p:spPr>
          <a:xfrm>
            <a:off x="5535612" y="4473575"/>
            <a:ext cx="914401" cy="450851"/>
          </a:xfrm>
          <a:prstGeom prst="line">
            <a:avLst/>
          </a:prstGeom>
          <a:ln w="38100">
            <a:solidFill>
              <a:srgbClr val="000099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49" name="Line 20"/>
          <p:cNvSpPr/>
          <p:nvPr/>
        </p:nvSpPr>
        <p:spPr>
          <a:xfrm>
            <a:off x="7288213" y="5299075"/>
            <a:ext cx="508001" cy="269876"/>
          </a:xfrm>
          <a:prstGeom prst="line">
            <a:avLst/>
          </a:prstGeom>
          <a:ln w="38100">
            <a:solidFill>
              <a:srgbClr val="000099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50" name="Line 21"/>
          <p:cNvSpPr/>
          <p:nvPr/>
        </p:nvSpPr>
        <p:spPr>
          <a:xfrm flipH="1">
            <a:off x="2193924" y="3606800"/>
            <a:ext cx="314327" cy="676276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51" name="Line 22"/>
          <p:cNvSpPr/>
          <p:nvPr/>
        </p:nvSpPr>
        <p:spPr>
          <a:xfrm flipV="1">
            <a:off x="2482850" y="4148137"/>
            <a:ext cx="884239" cy="417513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52" name="Line 23"/>
          <p:cNvSpPr/>
          <p:nvPr/>
        </p:nvSpPr>
        <p:spPr>
          <a:xfrm flipV="1">
            <a:off x="3489325" y="4316412"/>
            <a:ext cx="180976" cy="730251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53" name="Line 24"/>
          <p:cNvSpPr/>
          <p:nvPr/>
        </p:nvSpPr>
        <p:spPr>
          <a:xfrm>
            <a:off x="2336800" y="4987924"/>
            <a:ext cx="644526" cy="363540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54" name="Line 25"/>
          <p:cNvSpPr/>
          <p:nvPr/>
        </p:nvSpPr>
        <p:spPr>
          <a:xfrm>
            <a:off x="3789362" y="5602287"/>
            <a:ext cx="942976" cy="107951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55" name="Line 26"/>
          <p:cNvSpPr/>
          <p:nvPr/>
        </p:nvSpPr>
        <p:spPr>
          <a:xfrm flipV="1">
            <a:off x="5602287" y="5305424"/>
            <a:ext cx="989013" cy="387351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56" name="Line 27"/>
          <p:cNvSpPr/>
          <p:nvPr/>
        </p:nvSpPr>
        <p:spPr>
          <a:xfrm flipV="1">
            <a:off x="3054349" y="2441574"/>
            <a:ext cx="735014" cy="492126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57" name="Line 28"/>
          <p:cNvSpPr/>
          <p:nvPr/>
        </p:nvSpPr>
        <p:spPr>
          <a:xfrm flipV="1">
            <a:off x="3865562" y="2681288"/>
            <a:ext cx="207962" cy="792163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58" name="Line 29"/>
          <p:cNvSpPr/>
          <p:nvPr/>
        </p:nvSpPr>
        <p:spPr>
          <a:xfrm>
            <a:off x="4495800" y="2228849"/>
            <a:ext cx="717551" cy="120652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59" name="Line 30"/>
          <p:cNvSpPr/>
          <p:nvPr/>
        </p:nvSpPr>
        <p:spPr>
          <a:xfrm flipV="1">
            <a:off x="6081712" y="2246313"/>
            <a:ext cx="854076" cy="147638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60" name="Line 31"/>
          <p:cNvSpPr/>
          <p:nvPr/>
        </p:nvSpPr>
        <p:spPr>
          <a:xfrm flipH="1" flipV="1">
            <a:off x="7543800" y="2457449"/>
            <a:ext cx="388939" cy="987427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61" name="Line 32"/>
          <p:cNvSpPr/>
          <p:nvPr/>
        </p:nvSpPr>
        <p:spPr>
          <a:xfrm flipV="1">
            <a:off x="6757988" y="2501899"/>
            <a:ext cx="447676" cy="730252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62" name="Line 33"/>
          <p:cNvSpPr/>
          <p:nvPr/>
        </p:nvSpPr>
        <p:spPr>
          <a:xfrm>
            <a:off x="6923088" y="3595687"/>
            <a:ext cx="823913" cy="257176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63" name="Line 34"/>
          <p:cNvSpPr/>
          <p:nvPr/>
        </p:nvSpPr>
        <p:spPr>
          <a:xfrm flipV="1">
            <a:off x="7327900" y="4302125"/>
            <a:ext cx="539751" cy="446088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64" name="Line 35"/>
          <p:cNvSpPr/>
          <p:nvPr/>
        </p:nvSpPr>
        <p:spPr>
          <a:xfrm flipH="1" flipV="1">
            <a:off x="8196263" y="4314824"/>
            <a:ext cx="122238" cy="612777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65" name="Line 36"/>
          <p:cNvSpPr/>
          <p:nvPr/>
        </p:nvSpPr>
        <p:spPr>
          <a:xfrm flipV="1">
            <a:off x="5843587" y="5918199"/>
            <a:ext cx="1766887" cy="73026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66" name="Line 37"/>
          <p:cNvSpPr/>
          <p:nvPr/>
        </p:nvSpPr>
        <p:spPr>
          <a:xfrm flipV="1">
            <a:off x="5080000" y="4733924"/>
            <a:ext cx="28576" cy="612776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67" name="Line 38"/>
          <p:cNvSpPr/>
          <p:nvPr/>
        </p:nvSpPr>
        <p:spPr>
          <a:xfrm flipH="1" flipV="1">
            <a:off x="3940174" y="4346574"/>
            <a:ext cx="928689" cy="1150939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68" name="Line 39"/>
          <p:cNvSpPr/>
          <p:nvPr/>
        </p:nvSpPr>
        <p:spPr>
          <a:xfrm flipV="1">
            <a:off x="5467350" y="3824287"/>
            <a:ext cx="688976" cy="266701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69" name="Line 40"/>
          <p:cNvSpPr/>
          <p:nvPr/>
        </p:nvSpPr>
        <p:spPr>
          <a:xfrm flipV="1">
            <a:off x="5197474" y="2935288"/>
            <a:ext cx="315915" cy="868363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70" name="Line 41"/>
          <p:cNvSpPr/>
          <p:nvPr/>
        </p:nvSpPr>
        <p:spPr>
          <a:xfrm flipV="1">
            <a:off x="4232275" y="2882899"/>
            <a:ext cx="993776" cy="733426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71" name="Line 42"/>
          <p:cNvSpPr/>
          <p:nvPr/>
        </p:nvSpPr>
        <p:spPr>
          <a:xfrm flipH="1" flipV="1">
            <a:off x="5851524" y="2968624"/>
            <a:ext cx="361951" cy="393701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72" name="Line 43"/>
          <p:cNvSpPr/>
          <p:nvPr/>
        </p:nvSpPr>
        <p:spPr>
          <a:xfrm flipH="1" flipV="1">
            <a:off x="6750049" y="3917949"/>
            <a:ext cx="123826" cy="630240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273" name="Picture 44" descr="Picture 4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8600" y="5962650"/>
            <a:ext cx="1295400" cy="438150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Text Box 45"/>
          <p:cNvSpPr/>
          <p:nvPr/>
        </p:nvSpPr>
        <p:spPr>
          <a:xfrm>
            <a:off x="205136" y="5805487"/>
            <a:ext cx="993078" cy="22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Slide Courtesy of</a:t>
            </a:r>
          </a:p>
        </p:txBody>
      </p:sp>
      <p:sp>
        <p:nvSpPr>
          <p:cNvPr id="275" name="Line 46"/>
          <p:cNvSpPr/>
          <p:nvPr/>
        </p:nvSpPr>
        <p:spPr>
          <a:xfrm>
            <a:off x="3244850" y="2152650"/>
            <a:ext cx="533401" cy="76201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76" name="Line 47"/>
          <p:cNvSpPr/>
          <p:nvPr/>
        </p:nvSpPr>
        <p:spPr>
          <a:xfrm flipH="1" flipV="1">
            <a:off x="1587500" y="3551237"/>
            <a:ext cx="312739" cy="838201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277" name="Object 48" descr="Object 4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01000" y="4972050"/>
            <a:ext cx="939800" cy="1162050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Rectangle 49"/>
          <p:cNvSpPr/>
          <p:nvPr>
            <p:ph type="title"/>
          </p:nvPr>
        </p:nvSpPr>
        <p:spPr>
          <a:xfrm>
            <a:off x="1219200" y="381000"/>
            <a:ext cx="7772400" cy="762000"/>
          </a:xfrm>
          <a:prstGeom prst="rect">
            <a:avLst/>
          </a:prstGeom>
        </p:spPr>
        <p:txBody>
          <a:bodyPr anchor="b"/>
          <a:lstStyle>
            <a:lvl1pPr>
              <a:defRPr sz="3900"/>
            </a:lvl1pPr>
          </a:lstStyle>
          <a:p>
            <a:pPr/>
            <a:r>
              <a:t>ZigBee Mesh Networking </a:t>
            </a:r>
          </a:p>
        </p:txBody>
      </p:sp>
      <p:sp>
        <p:nvSpPr>
          <p:cNvPr id="279" name="Rectangle 50"/>
          <p:cNvSpPr/>
          <p:nvPr/>
        </p:nvSpPr>
        <p:spPr>
          <a:xfrm>
            <a:off x="3200400" y="6405086"/>
            <a:ext cx="2781906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800"/>
            </a:lvl1pPr>
          </a:lstStyle>
          <a:p>
            <a:pPr/>
            <a:r>
              <a:t>Source: http://www.zigbee.org/en/resources/#SlidePresentations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200" y="1466850"/>
            <a:ext cx="1752600" cy="1314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00" y="1771650"/>
            <a:ext cx="2057400" cy="1782764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Oval 4"/>
          <p:cNvSpPr/>
          <p:nvPr/>
        </p:nvSpPr>
        <p:spPr>
          <a:xfrm>
            <a:off x="2413000" y="2927350"/>
            <a:ext cx="584200" cy="5842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84" name="Oval 5"/>
          <p:cNvSpPr/>
          <p:nvPr/>
        </p:nvSpPr>
        <p:spPr>
          <a:xfrm>
            <a:off x="1770063" y="4413250"/>
            <a:ext cx="584201" cy="5842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85" name="Oval 6"/>
          <p:cNvSpPr/>
          <p:nvPr/>
        </p:nvSpPr>
        <p:spPr>
          <a:xfrm>
            <a:off x="3463925" y="3603625"/>
            <a:ext cx="584200" cy="5842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86" name="Oval 7"/>
          <p:cNvSpPr/>
          <p:nvPr/>
        </p:nvSpPr>
        <p:spPr>
          <a:xfrm>
            <a:off x="3119438" y="5132387"/>
            <a:ext cx="584201" cy="584201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87" name="Oval 8"/>
          <p:cNvSpPr/>
          <p:nvPr/>
        </p:nvSpPr>
        <p:spPr>
          <a:xfrm>
            <a:off x="3852862" y="2001838"/>
            <a:ext cx="584201" cy="584201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88" name="Oval 9"/>
          <p:cNvSpPr/>
          <p:nvPr/>
        </p:nvSpPr>
        <p:spPr>
          <a:xfrm>
            <a:off x="4784725" y="3994150"/>
            <a:ext cx="584200" cy="5842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89" name="Oval 10"/>
          <p:cNvSpPr/>
          <p:nvPr/>
        </p:nvSpPr>
        <p:spPr>
          <a:xfrm>
            <a:off x="4843462" y="5522912"/>
            <a:ext cx="584201" cy="584201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0" name="Oval 11"/>
          <p:cNvSpPr/>
          <p:nvPr/>
        </p:nvSpPr>
        <p:spPr>
          <a:xfrm>
            <a:off x="5353050" y="2271713"/>
            <a:ext cx="584200" cy="584201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1" name="Oval 12"/>
          <p:cNvSpPr/>
          <p:nvPr/>
        </p:nvSpPr>
        <p:spPr>
          <a:xfrm>
            <a:off x="7061200" y="1776413"/>
            <a:ext cx="584200" cy="584201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2" name="Oval 13"/>
          <p:cNvSpPr/>
          <p:nvPr/>
        </p:nvSpPr>
        <p:spPr>
          <a:xfrm>
            <a:off x="6254750" y="3303587"/>
            <a:ext cx="584200" cy="584201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3" name="Oval 14"/>
          <p:cNvSpPr/>
          <p:nvPr/>
        </p:nvSpPr>
        <p:spPr>
          <a:xfrm>
            <a:off x="6613525" y="4789487"/>
            <a:ext cx="584200" cy="584201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4" name="Oval 15"/>
          <p:cNvSpPr/>
          <p:nvPr/>
        </p:nvSpPr>
        <p:spPr>
          <a:xfrm>
            <a:off x="7826375" y="3619500"/>
            <a:ext cx="584200" cy="5842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5" name="Line 16"/>
          <p:cNvSpPr/>
          <p:nvPr/>
        </p:nvSpPr>
        <p:spPr>
          <a:xfrm>
            <a:off x="2114550" y="2506663"/>
            <a:ext cx="314326" cy="360363"/>
          </a:xfrm>
          <a:prstGeom prst="line">
            <a:avLst/>
          </a:prstGeom>
          <a:ln w="38100">
            <a:solidFill>
              <a:srgbClr val="000099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96" name="Line 17"/>
          <p:cNvSpPr/>
          <p:nvPr/>
        </p:nvSpPr>
        <p:spPr>
          <a:xfrm>
            <a:off x="3016250" y="3438524"/>
            <a:ext cx="403226" cy="284164"/>
          </a:xfrm>
          <a:prstGeom prst="line">
            <a:avLst/>
          </a:prstGeom>
          <a:ln w="38100">
            <a:solidFill>
              <a:srgbClr val="000099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97" name="Line 18"/>
          <p:cNvSpPr/>
          <p:nvPr/>
        </p:nvSpPr>
        <p:spPr>
          <a:xfrm>
            <a:off x="4157662" y="4068762"/>
            <a:ext cx="479426" cy="150813"/>
          </a:xfrm>
          <a:prstGeom prst="line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98" name="Line 19"/>
          <p:cNvSpPr/>
          <p:nvPr/>
        </p:nvSpPr>
        <p:spPr>
          <a:xfrm>
            <a:off x="5535612" y="4473575"/>
            <a:ext cx="914401" cy="450851"/>
          </a:xfrm>
          <a:prstGeom prst="line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99" name="Line 20"/>
          <p:cNvSpPr/>
          <p:nvPr/>
        </p:nvSpPr>
        <p:spPr>
          <a:xfrm>
            <a:off x="7288213" y="5299075"/>
            <a:ext cx="508001" cy="269876"/>
          </a:xfrm>
          <a:prstGeom prst="line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00" name="Oval 21"/>
          <p:cNvSpPr/>
          <p:nvPr/>
        </p:nvSpPr>
        <p:spPr>
          <a:xfrm>
            <a:off x="3629024" y="3749674"/>
            <a:ext cx="268290" cy="268290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01" name="Oval 22"/>
          <p:cNvSpPr/>
          <p:nvPr/>
        </p:nvSpPr>
        <p:spPr>
          <a:xfrm>
            <a:off x="4948237" y="4156074"/>
            <a:ext cx="268289" cy="268290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02" name="Oval 23"/>
          <p:cNvSpPr/>
          <p:nvPr/>
        </p:nvSpPr>
        <p:spPr>
          <a:xfrm>
            <a:off x="6777038" y="4948237"/>
            <a:ext cx="268289" cy="268289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03" name="Line 24"/>
          <p:cNvSpPr/>
          <p:nvPr/>
        </p:nvSpPr>
        <p:spPr>
          <a:xfrm flipH="1">
            <a:off x="2193924" y="3606800"/>
            <a:ext cx="314327" cy="676276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04" name="Line 25"/>
          <p:cNvSpPr/>
          <p:nvPr/>
        </p:nvSpPr>
        <p:spPr>
          <a:xfrm flipV="1">
            <a:off x="2482850" y="4148137"/>
            <a:ext cx="884239" cy="417513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05" name="Line 26"/>
          <p:cNvSpPr/>
          <p:nvPr/>
        </p:nvSpPr>
        <p:spPr>
          <a:xfrm flipV="1">
            <a:off x="3489325" y="4316412"/>
            <a:ext cx="180976" cy="730251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06" name="Line 27"/>
          <p:cNvSpPr/>
          <p:nvPr/>
        </p:nvSpPr>
        <p:spPr>
          <a:xfrm>
            <a:off x="2336800" y="4987924"/>
            <a:ext cx="644526" cy="363540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07" name="Line 28"/>
          <p:cNvSpPr/>
          <p:nvPr/>
        </p:nvSpPr>
        <p:spPr>
          <a:xfrm>
            <a:off x="3789362" y="5602287"/>
            <a:ext cx="942976" cy="107951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08" name="Line 29"/>
          <p:cNvSpPr/>
          <p:nvPr/>
        </p:nvSpPr>
        <p:spPr>
          <a:xfrm flipV="1">
            <a:off x="5602287" y="5305424"/>
            <a:ext cx="989013" cy="387351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09" name="Line 30"/>
          <p:cNvSpPr/>
          <p:nvPr/>
        </p:nvSpPr>
        <p:spPr>
          <a:xfrm flipV="1">
            <a:off x="3054349" y="2441574"/>
            <a:ext cx="735014" cy="492126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10" name="Line 31"/>
          <p:cNvSpPr/>
          <p:nvPr/>
        </p:nvSpPr>
        <p:spPr>
          <a:xfrm flipV="1">
            <a:off x="3865562" y="2681288"/>
            <a:ext cx="207962" cy="792163"/>
          </a:xfrm>
          <a:prstGeom prst="line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11" name="Line 32"/>
          <p:cNvSpPr/>
          <p:nvPr/>
        </p:nvSpPr>
        <p:spPr>
          <a:xfrm>
            <a:off x="4524375" y="2246313"/>
            <a:ext cx="717551" cy="120651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12" name="Line 33"/>
          <p:cNvSpPr/>
          <p:nvPr/>
        </p:nvSpPr>
        <p:spPr>
          <a:xfrm flipV="1">
            <a:off x="6081712" y="2246313"/>
            <a:ext cx="854076" cy="147638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13" name="Line 34"/>
          <p:cNvSpPr/>
          <p:nvPr/>
        </p:nvSpPr>
        <p:spPr>
          <a:xfrm flipH="1" flipV="1">
            <a:off x="7539038" y="2457449"/>
            <a:ext cx="388938" cy="987426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14" name="Line 35"/>
          <p:cNvSpPr/>
          <p:nvPr/>
        </p:nvSpPr>
        <p:spPr>
          <a:xfrm flipV="1">
            <a:off x="6757988" y="2501899"/>
            <a:ext cx="447676" cy="730252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15" name="Line 36"/>
          <p:cNvSpPr/>
          <p:nvPr/>
        </p:nvSpPr>
        <p:spPr>
          <a:xfrm>
            <a:off x="6923088" y="3595687"/>
            <a:ext cx="823913" cy="257176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16" name="Line 37"/>
          <p:cNvSpPr/>
          <p:nvPr/>
        </p:nvSpPr>
        <p:spPr>
          <a:xfrm flipV="1">
            <a:off x="7327900" y="4302125"/>
            <a:ext cx="539751" cy="446088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17" name="Line 38"/>
          <p:cNvSpPr/>
          <p:nvPr/>
        </p:nvSpPr>
        <p:spPr>
          <a:xfrm flipH="1" flipV="1">
            <a:off x="8196263" y="4314824"/>
            <a:ext cx="122238" cy="612777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18" name="Line 39"/>
          <p:cNvSpPr/>
          <p:nvPr/>
        </p:nvSpPr>
        <p:spPr>
          <a:xfrm flipV="1">
            <a:off x="5843587" y="5918199"/>
            <a:ext cx="1766887" cy="73026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19" name="Line 40"/>
          <p:cNvSpPr/>
          <p:nvPr/>
        </p:nvSpPr>
        <p:spPr>
          <a:xfrm flipV="1">
            <a:off x="5080000" y="4733924"/>
            <a:ext cx="28576" cy="612776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0" name="Line 41"/>
          <p:cNvSpPr/>
          <p:nvPr/>
        </p:nvSpPr>
        <p:spPr>
          <a:xfrm flipH="1" flipV="1">
            <a:off x="3940174" y="4346574"/>
            <a:ext cx="928689" cy="1150939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1" name="Line 42"/>
          <p:cNvSpPr/>
          <p:nvPr/>
        </p:nvSpPr>
        <p:spPr>
          <a:xfrm flipV="1">
            <a:off x="5467350" y="3824287"/>
            <a:ext cx="688976" cy="266701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2" name="Line 43"/>
          <p:cNvSpPr/>
          <p:nvPr/>
        </p:nvSpPr>
        <p:spPr>
          <a:xfrm flipV="1">
            <a:off x="5197474" y="2935288"/>
            <a:ext cx="315915" cy="868363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3" name="Line 44"/>
          <p:cNvSpPr/>
          <p:nvPr/>
        </p:nvSpPr>
        <p:spPr>
          <a:xfrm flipV="1">
            <a:off x="4232275" y="2882899"/>
            <a:ext cx="993776" cy="733426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4" name="Line 45"/>
          <p:cNvSpPr/>
          <p:nvPr/>
        </p:nvSpPr>
        <p:spPr>
          <a:xfrm flipH="1" flipV="1">
            <a:off x="5851524" y="2968624"/>
            <a:ext cx="361951" cy="393701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5" name="Line 46"/>
          <p:cNvSpPr/>
          <p:nvPr/>
        </p:nvSpPr>
        <p:spPr>
          <a:xfrm flipH="1" flipV="1">
            <a:off x="6750049" y="3917949"/>
            <a:ext cx="123826" cy="630240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326" name="Picture 47" descr="Picture 4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8600" y="5962650"/>
            <a:ext cx="1295400" cy="438150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Text Box 48"/>
          <p:cNvSpPr/>
          <p:nvPr/>
        </p:nvSpPr>
        <p:spPr>
          <a:xfrm>
            <a:off x="205136" y="5805487"/>
            <a:ext cx="993078" cy="22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Slide Courtesy of</a:t>
            </a:r>
          </a:p>
        </p:txBody>
      </p:sp>
      <p:sp>
        <p:nvSpPr>
          <p:cNvPr id="328" name="Line 49"/>
          <p:cNvSpPr/>
          <p:nvPr/>
        </p:nvSpPr>
        <p:spPr>
          <a:xfrm>
            <a:off x="3244850" y="2152650"/>
            <a:ext cx="533401" cy="76201"/>
          </a:xfrm>
          <a:prstGeom prst="line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9" name="Line 50"/>
          <p:cNvSpPr/>
          <p:nvPr/>
        </p:nvSpPr>
        <p:spPr>
          <a:xfrm flipH="1" flipV="1">
            <a:off x="1587500" y="3551237"/>
            <a:ext cx="312739" cy="838201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30" name="Oval 51"/>
          <p:cNvSpPr/>
          <p:nvPr/>
        </p:nvSpPr>
        <p:spPr>
          <a:xfrm>
            <a:off x="4002087" y="2158999"/>
            <a:ext cx="268289" cy="268290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31" name="Oval 52"/>
          <p:cNvSpPr/>
          <p:nvPr/>
        </p:nvSpPr>
        <p:spPr>
          <a:xfrm rot="20100000">
            <a:off x="2963863" y="1939925"/>
            <a:ext cx="228601" cy="152400"/>
          </a:xfrm>
          <a:prstGeom prst="ellipse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332" name="Object 53" descr="Object 5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01000" y="4972050"/>
            <a:ext cx="939800" cy="1162050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Rectangle 54"/>
          <p:cNvSpPr/>
          <p:nvPr>
            <p:ph type="title"/>
          </p:nvPr>
        </p:nvSpPr>
        <p:spPr>
          <a:xfrm>
            <a:off x="1219200" y="381000"/>
            <a:ext cx="7772400" cy="762000"/>
          </a:xfrm>
          <a:prstGeom prst="rect">
            <a:avLst/>
          </a:prstGeom>
        </p:spPr>
        <p:txBody>
          <a:bodyPr anchor="b"/>
          <a:lstStyle>
            <a:lvl1pPr>
              <a:defRPr sz="3900"/>
            </a:lvl1pPr>
          </a:lstStyle>
          <a:p>
            <a:pPr/>
            <a:r>
              <a:t>ZigBee Mesh Networking </a:t>
            </a:r>
          </a:p>
        </p:txBody>
      </p:sp>
      <p:sp>
        <p:nvSpPr>
          <p:cNvPr id="334" name="Rectangle 55"/>
          <p:cNvSpPr/>
          <p:nvPr/>
        </p:nvSpPr>
        <p:spPr>
          <a:xfrm>
            <a:off x="3200400" y="6405086"/>
            <a:ext cx="2781906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800"/>
            </a:lvl1pPr>
          </a:lstStyle>
          <a:p>
            <a:pPr/>
            <a:r>
              <a:t>Source: http://www.zigbee.org/en/resources/#SlidePresentations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ZigBee?</a:t>
            </a:r>
          </a:p>
        </p:txBody>
      </p:sp>
      <p:sp>
        <p:nvSpPr>
          <p:cNvPr id="132" name="Rectangle 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Technological Standard Created for Control and Sensor Networks </a:t>
            </a:r>
          </a:p>
          <a:p>
            <a:pPr/>
            <a:r>
              <a:t>Based on the IEEE 802.15.4 Standard </a:t>
            </a:r>
          </a:p>
          <a:p>
            <a:pPr/>
            <a:r>
              <a:t>Created by the ZigBee Alliance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200" y="1466850"/>
            <a:ext cx="1752600" cy="1314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00" y="1771650"/>
            <a:ext cx="2057400" cy="1782764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Oval 4"/>
          <p:cNvSpPr/>
          <p:nvPr/>
        </p:nvSpPr>
        <p:spPr>
          <a:xfrm>
            <a:off x="2413000" y="2927350"/>
            <a:ext cx="584200" cy="5842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39" name="Oval 5"/>
          <p:cNvSpPr/>
          <p:nvPr/>
        </p:nvSpPr>
        <p:spPr>
          <a:xfrm>
            <a:off x="1770063" y="4413250"/>
            <a:ext cx="584201" cy="5842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40" name="Oval 6"/>
          <p:cNvSpPr/>
          <p:nvPr/>
        </p:nvSpPr>
        <p:spPr>
          <a:xfrm>
            <a:off x="3463925" y="3603625"/>
            <a:ext cx="584200" cy="5842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41" name="Oval 7"/>
          <p:cNvSpPr/>
          <p:nvPr/>
        </p:nvSpPr>
        <p:spPr>
          <a:xfrm>
            <a:off x="3119438" y="5132387"/>
            <a:ext cx="584201" cy="584201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42" name="Oval 8"/>
          <p:cNvSpPr/>
          <p:nvPr/>
        </p:nvSpPr>
        <p:spPr>
          <a:xfrm>
            <a:off x="3852862" y="2001838"/>
            <a:ext cx="584201" cy="584201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43" name="Oval 9"/>
          <p:cNvSpPr/>
          <p:nvPr/>
        </p:nvSpPr>
        <p:spPr>
          <a:xfrm>
            <a:off x="4784725" y="3994150"/>
            <a:ext cx="584200" cy="5842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44" name="Oval 10"/>
          <p:cNvSpPr/>
          <p:nvPr/>
        </p:nvSpPr>
        <p:spPr>
          <a:xfrm>
            <a:off x="4843462" y="5522912"/>
            <a:ext cx="584201" cy="584201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45" name="Oval 11"/>
          <p:cNvSpPr/>
          <p:nvPr/>
        </p:nvSpPr>
        <p:spPr>
          <a:xfrm>
            <a:off x="5353050" y="2271713"/>
            <a:ext cx="584200" cy="584201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46" name="Oval 12"/>
          <p:cNvSpPr/>
          <p:nvPr/>
        </p:nvSpPr>
        <p:spPr>
          <a:xfrm>
            <a:off x="7061200" y="1776413"/>
            <a:ext cx="584200" cy="584201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47" name="Oval 13"/>
          <p:cNvSpPr/>
          <p:nvPr/>
        </p:nvSpPr>
        <p:spPr>
          <a:xfrm>
            <a:off x="6254750" y="3303587"/>
            <a:ext cx="584200" cy="584201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48" name="Oval 14"/>
          <p:cNvSpPr/>
          <p:nvPr/>
        </p:nvSpPr>
        <p:spPr>
          <a:xfrm>
            <a:off x="6613525" y="4789487"/>
            <a:ext cx="584200" cy="584201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49" name="Oval 15"/>
          <p:cNvSpPr/>
          <p:nvPr/>
        </p:nvSpPr>
        <p:spPr>
          <a:xfrm>
            <a:off x="7826375" y="3619500"/>
            <a:ext cx="584200" cy="5842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50" name="Line 16"/>
          <p:cNvSpPr/>
          <p:nvPr/>
        </p:nvSpPr>
        <p:spPr>
          <a:xfrm>
            <a:off x="2114550" y="2506663"/>
            <a:ext cx="314326" cy="360363"/>
          </a:xfrm>
          <a:prstGeom prst="line">
            <a:avLst/>
          </a:prstGeom>
          <a:ln w="38100">
            <a:solidFill>
              <a:srgbClr val="000099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51" name="Line 17"/>
          <p:cNvSpPr/>
          <p:nvPr/>
        </p:nvSpPr>
        <p:spPr>
          <a:xfrm>
            <a:off x="3016250" y="3438524"/>
            <a:ext cx="403226" cy="284164"/>
          </a:xfrm>
          <a:prstGeom prst="line">
            <a:avLst/>
          </a:prstGeom>
          <a:ln w="38100">
            <a:solidFill>
              <a:srgbClr val="000099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52" name="Oval 18"/>
          <p:cNvSpPr/>
          <p:nvPr/>
        </p:nvSpPr>
        <p:spPr>
          <a:xfrm>
            <a:off x="3629024" y="3749674"/>
            <a:ext cx="268290" cy="268290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53" name="Oval 19"/>
          <p:cNvSpPr/>
          <p:nvPr/>
        </p:nvSpPr>
        <p:spPr>
          <a:xfrm>
            <a:off x="4948237" y="4156074"/>
            <a:ext cx="268289" cy="268290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54" name="Oval 20"/>
          <p:cNvSpPr/>
          <p:nvPr/>
        </p:nvSpPr>
        <p:spPr>
          <a:xfrm>
            <a:off x="4784725" y="3995737"/>
            <a:ext cx="584200" cy="584201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55" name="Oval 21"/>
          <p:cNvSpPr/>
          <p:nvPr/>
        </p:nvSpPr>
        <p:spPr>
          <a:xfrm>
            <a:off x="4833937" y="5514975"/>
            <a:ext cx="584201" cy="584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56" name="Line 22"/>
          <p:cNvSpPr/>
          <p:nvPr/>
        </p:nvSpPr>
        <p:spPr>
          <a:xfrm flipH="1">
            <a:off x="2193924" y="3606800"/>
            <a:ext cx="314327" cy="676276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57" name="Line 23"/>
          <p:cNvSpPr/>
          <p:nvPr/>
        </p:nvSpPr>
        <p:spPr>
          <a:xfrm flipV="1">
            <a:off x="2482850" y="4148137"/>
            <a:ext cx="884239" cy="417513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58" name="Line 24"/>
          <p:cNvSpPr/>
          <p:nvPr/>
        </p:nvSpPr>
        <p:spPr>
          <a:xfrm flipV="1">
            <a:off x="3489325" y="4316412"/>
            <a:ext cx="180976" cy="730251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59" name="Line 25"/>
          <p:cNvSpPr/>
          <p:nvPr/>
        </p:nvSpPr>
        <p:spPr>
          <a:xfrm>
            <a:off x="2336800" y="4987924"/>
            <a:ext cx="644526" cy="363540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60" name="Line 26"/>
          <p:cNvSpPr/>
          <p:nvPr/>
        </p:nvSpPr>
        <p:spPr>
          <a:xfrm flipV="1">
            <a:off x="3054349" y="2441574"/>
            <a:ext cx="735014" cy="492126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61" name="Line 27"/>
          <p:cNvSpPr/>
          <p:nvPr/>
        </p:nvSpPr>
        <p:spPr>
          <a:xfrm flipV="1">
            <a:off x="3865562" y="2681288"/>
            <a:ext cx="207962" cy="792163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62" name="Line 28"/>
          <p:cNvSpPr/>
          <p:nvPr/>
        </p:nvSpPr>
        <p:spPr>
          <a:xfrm>
            <a:off x="4524375" y="2246313"/>
            <a:ext cx="717551" cy="120651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63" name="Line 29"/>
          <p:cNvSpPr/>
          <p:nvPr/>
        </p:nvSpPr>
        <p:spPr>
          <a:xfrm flipV="1">
            <a:off x="6081712" y="2246313"/>
            <a:ext cx="854076" cy="147638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64" name="Line 30"/>
          <p:cNvSpPr/>
          <p:nvPr/>
        </p:nvSpPr>
        <p:spPr>
          <a:xfrm flipH="1" flipV="1">
            <a:off x="7539038" y="2457449"/>
            <a:ext cx="388938" cy="987426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65" name="Line 31"/>
          <p:cNvSpPr/>
          <p:nvPr/>
        </p:nvSpPr>
        <p:spPr>
          <a:xfrm flipV="1">
            <a:off x="6757988" y="2501899"/>
            <a:ext cx="447676" cy="730252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66" name="Line 32"/>
          <p:cNvSpPr/>
          <p:nvPr/>
        </p:nvSpPr>
        <p:spPr>
          <a:xfrm>
            <a:off x="6923088" y="3595687"/>
            <a:ext cx="823913" cy="257176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67" name="Line 33"/>
          <p:cNvSpPr/>
          <p:nvPr/>
        </p:nvSpPr>
        <p:spPr>
          <a:xfrm flipV="1">
            <a:off x="7327900" y="4302125"/>
            <a:ext cx="539751" cy="446088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68" name="Line 34"/>
          <p:cNvSpPr/>
          <p:nvPr/>
        </p:nvSpPr>
        <p:spPr>
          <a:xfrm flipH="1" flipV="1">
            <a:off x="8196263" y="4314824"/>
            <a:ext cx="122238" cy="612777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69" name="Line 35"/>
          <p:cNvSpPr/>
          <p:nvPr/>
        </p:nvSpPr>
        <p:spPr>
          <a:xfrm flipV="1">
            <a:off x="4232275" y="2882899"/>
            <a:ext cx="993776" cy="733426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70" name="Line 36"/>
          <p:cNvSpPr/>
          <p:nvPr/>
        </p:nvSpPr>
        <p:spPr>
          <a:xfrm flipH="1" flipV="1">
            <a:off x="5851524" y="2968624"/>
            <a:ext cx="361951" cy="393701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71" name="Line 37"/>
          <p:cNvSpPr/>
          <p:nvPr/>
        </p:nvSpPr>
        <p:spPr>
          <a:xfrm flipH="1" flipV="1">
            <a:off x="6750049" y="3917949"/>
            <a:ext cx="123826" cy="630240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372" name="Picture 38" descr="Picture 3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8600" y="5962650"/>
            <a:ext cx="1295400" cy="438150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Text Box 39"/>
          <p:cNvSpPr/>
          <p:nvPr/>
        </p:nvSpPr>
        <p:spPr>
          <a:xfrm>
            <a:off x="205136" y="5805487"/>
            <a:ext cx="993078" cy="22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Slide Courtesy of</a:t>
            </a:r>
          </a:p>
        </p:txBody>
      </p:sp>
      <p:sp>
        <p:nvSpPr>
          <p:cNvPr id="374" name="Line 40"/>
          <p:cNvSpPr/>
          <p:nvPr/>
        </p:nvSpPr>
        <p:spPr>
          <a:xfrm>
            <a:off x="3244850" y="2152650"/>
            <a:ext cx="533401" cy="76201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75" name="Line 41"/>
          <p:cNvSpPr/>
          <p:nvPr/>
        </p:nvSpPr>
        <p:spPr>
          <a:xfrm flipH="1" flipV="1">
            <a:off x="1587500" y="3551237"/>
            <a:ext cx="312739" cy="838201"/>
          </a:xfrm>
          <a:prstGeom prst="line">
            <a:avLst/>
          </a:prstGeom>
          <a:ln w="38100">
            <a:solidFill>
              <a:srgbClr val="00008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76" name="Line 42"/>
          <p:cNvSpPr/>
          <p:nvPr/>
        </p:nvSpPr>
        <p:spPr>
          <a:xfrm>
            <a:off x="7288213" y="5299075"/>
            <a:ext cx="508001" cy="269876"/>
          </a:xfrm>
          <a:prstGeom prst="line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77" name="Oval 43"/>
          <p:cNvSpPr/>
          <p:nvPr/>
        </p:nvSpPr>
        <p:spPr>
          <a:xfrm>
            <a:off x="6777038" y="4948237"/>
            <a:ext cx="268289" cy="268289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78" name="Line 44"/>
          <p:cNvSpPr/>
          <p:nvPr/>
        </p:nvSpPr>
        <p:spPr>
          <a:xfrm flipV="1">
            <a:off x="3865562" y="2681288"/>
            <a:ext cx="207962" cy="792163"/>
          </a:xfrm>
          <a:prstGeom prst="line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79" name="Line 45"/>
          <p:cNvSpPr/>
          <p:nvPr/>
        </p:nvSpPr>
        <p:spPr>
          <a:xfrm>
            <a:off x="3244850" y="2152650"/>
            <a:ext cx="533401" cy="76201"/>
          </a:xfrm>
          <a:prstGeom prst="line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80" name="Oval 46"/>
          <p:cNvSpPr/>
          <p:nvPr/>
        </p:nvSpPr>
        <p:spPr>
          <a:xfrm>
            <a:off x="4002087" y="2158999"/>
            <a:ext cx="268289" cy="268290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381" name="Object 47" descr="Object 4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01000" y="4972050"/>
            <a:ext cx="939800" cy="1162050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Rectangle 48"/>
          <p:cNvSpPr/>
          <p:nvPr>
            <p:ph type="title"/>
          </p:nvPr>
        </p:nvSpPr>
        <p:spPr>
          <a:xfrm>
            <a:off x="1219200" y="381000"/>
            <a:ext cx="7772400" cy="762000"/>
          </a:xfrm>
          <a:prstGeom prst="rect">
            <a:avLst/>
          </a:prstGeom>
        </p:spPr>
        <p:txBody>
          <a:bodyPr anchor="b"/>
          <a:lstStyle>
            <a:lvl1pPr>
              <a:defRPr sz="3900"/>
            </a:lvl1pPr>
          </a:lstStyle>
          <a:p>
            <a:pPr/>
            <a:r>
              <a:t>ZigBee Mesh Networking </a:t>
            </a:r>
          </a:p>
        </p:txBody>
      </p:sp>
      <p:sp>
        <p:nvSpPr>
          <p:cNvPr id="383" name="Rectangle 49"/>
          <p:cNvSpPr/>
          <p:nvPr/>
        </p:nvSpPr>
        <p:spPr>
          <a:xfrm>
            <a:off x="3200400" y="6405086"/>
            <a:ext cx="2781906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800"/>
            </a:lvl1pPr>
          </a:lstStyle>
          <a:p>
            <a:pPr/>
            <a:r>
              <a:t>Source: http://www.zigbee.org/en/resources/#SlidePresentations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AT Mode(What)</a:t>
            </a:r>
          </a:p>
        </p:txBody>
      </p:sp>
      <p:sp>
        <p:nvSpPr>
          <p:cNvPr id="386" name="Content Placeholder 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AT mode is synonymous with "Transparent" mode.</a:t>
            </a:r>
          </a:p>
          <a:p>
            <a:pPr/>
            <a:r>
              <a:t>In AT mode, any data sent to the XBee module is immediately sent to the remote module identified by the Destination Address in memory.</a:t>
            </a:r>
          </a:p>
          <a:p>
            <a:pPr/>
            <a:r>
              <a:t>If the XBee that the data is sent to is the Coordinator it will broadcast on the PanID.</a:t>
            </a:r>
          </a:p>
          <a:p>
            <a:pPr/>
            <a:r>
              <a:t>No packet formation is necessary, but rather simple send Serial data to the </a:t>
            </a:r>
            <a:r>
              <a:rPr b="1"/>
              <a:t>tx</a:t>
            </a:r>
            <a:r>
              <a:t> of one Xbee and it will be received by the </a:t>
            </a:r>
            <a:r>
              <a:rPr b="1"/>
              <a:t>rx</a:t>
            </a:r>
            <a:r>
              <a:t> of the destination XBee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itle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AT Mode(Why?)</a:t>
            </a:r>
          </a:p>
        </p:txBody>
      </p:sp>
      <p:sp>
        <p:nvSpPr>
          <p:cNvPr id="389" name="Content Placeholder 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you are new to XBees this is the fastest way to start transmitting</a:t>
            </a:r>
          </a:p>
          <a:p>
            <a:pPr/>
            <a:r>
              <a:t>If you only communication between two XBees</a:t>
            </a:r>
          </a:p>
          <a:p>
            <a:pPr/>
            <a:r>
              <a:t>If you can implement an external protocol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itle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API Mode(What)</a:t>
            </a:r>
          </a:p>
        </p:txBody>
      </p:sp>
      <p:sp>
        <p:nvSpPr>
          <p:cNvPr id="392" name="Content Placeholder 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API mode is "Application Programming Interface"</a:t>
            </a:r>
          </a:p>
          <a:p>
            <a:pPr/>
            <a:r>
              <a:t>Data must be formatted in frames with Destination information and payload</a:t>
            </a:r>
          </a:p>
          <a:p>
            <a:pPr/>
            <a:r>
              <a:t>The API is an alternative to the default transparent mode.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itle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API Mode(why?)</a:t>
            </a:r>
          </a:p>
        </p:txBody>
      </p:sp>
      <p:sp>
        <p:nvSpPr>
          <p:cNvPr id="395" name="Content Placeholder 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600"/>
            </a:pPr>
            <a:r>
              <a:t>For larger networks that involve nodes talking to multiple targets</a:t>
            </a:r>
          </a:p>
          <a:p>
            <a:pPr>
              <a:lnSpc>
                <a:spcPct val="80000"/>
              </a:lnSpc>
              <a:defRPr sz="2600"/>
            </a:pPr>
            <a:r>
              <a:t>If XBees are gathering data without a mbed attached and thus can not format their own data before sending</a:t>
            </a:r>
          </a:p>
          <a:p>
            <a:pPr>
              <a:lnSpc>
                <a:spcPct val="80000"/>
              </a:lnSpc>
              <a:defRPr sz="2600"/>
            </a:pPr>
            <a:r>
              <a:t>If power is a big concern and you would like End Devices to 'sleep' until data is requested.</a:t>
            </a:r>
          </a:p>
          <a:p>
            <a:pPr>
              <a:lnSpc>
                <a:spcPct val="80000"/>
              </a:lnSpc>
              <a:defRPr sz="2600"/>
            </a:pPr>
            <a:r>
              <a:t>Need to change parameters without entering command mode (XBee only)</a:t>
            </a:r>
          </a:p>
          <a:p>
            <a:pPr>
              <a:lnSpc>
                <a:spcPct val="80000"/>
              </a:lnSpc>
              <a:defRPr sz="2600"/>
            </a:pPr>
            <a:r>
              <a:t>Want to view RSSI and source address on a packet by packet basis</a:t>
            </a:r>
          </a:p>
          <a:p>
            <a:pPr>
              <a:lnSpc>
                <a:spcPct val="80000"/>
              </a:lnSpc>
              <a:defRPr sz="2600"/>
            </a:pPr>
            <a:r>
              <a:t>Would like to receive packet delivery confirmation on every transmitted packet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itle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Simple Chat using AT mode</a:t>
            </a:r>
          </a:p>
        </p:txBody>
      </p:sp>
      <p:pic>
        <p:nvPicPr>
          <p:cNvPr id="39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5852" y="2071678"/>
            <a:ext cx="3000375" cy="321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86380" y="2500305"/>
            <a:ext cx="2941979" cy="2305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itle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Basic Assembly: Plug In an XBee!</a:t>
            </a:r>
          </a:p>
        </p:txBody>
      </p:sp>
      <p:pic>
        <p:nvPicPr>
          <p:cNvPr id="4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4825" y="2209800"/>
            <a:ext cx="5829300" cy="327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itle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Connect to computer..</a:t>
            </a:r>
          </a:p>
        </p:txBody>
      </p:sp>
      <p:pic>
        <p:nvPicPr>
          <p:cNvPr id="40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4610" y="1600200"/>
            <a:ext cx="4829728" cy="4495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itle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Zigbee point to point communication</a:t>
            </a:r>
          </a:p>
        </p:txBody>
      </p:sp>
      <p:sp>
        <p:nvSpPr>
          <p:cNvPr id="408" name="Content Placeholder 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1st xbee as router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Set PAN ID(Say 1234)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Note SH, SL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Use SH, SL of coordinator as DH, DL of router </a:t>
            </a:r>
          </a:p>
          <a:p>
            <a:pPr/>
            <a:endParaRPr sz="2600"/>
          </a:p>
          <a:p>
            <a:pPr/>
            <a:r>
              <a:t>2</a:t>
            </a:r>
            <a:r>
              <a:rPr baseline="30000"/>
              <a:t>nd</a:t>
            </a:r>
            <a:r>
              <a:t> xbee as coordinator 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Set same PAN ID(Say 1234)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Note SH, SL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Use SH, SL of coordinator as DH, DL of router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itle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Launch X-CTU</a:t>
            </a:r>
          </a:p>
        </p:txBody>
      </p:sp>
      <p:pic>
        <p:nvPicPr>
          <p:cNvPr id="41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8794" y="1600200"/>
            <a:ext cx="4606180" cy="525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solidFill>
                  <a:srgbClr val="F7B615"/>
                </a:solidFill>
                <a:uFill>
                  <a:solidFill>
                    <a:srgbClr val="F7B615"/>
                  </a:solidFill>
                </a:uFill>
                <a:hlinkClick r:id="rId2" invalidUrl="" action="" tgtFrame="" tooltip="" history="1" highlightClick="0" endSnd="0"/>
              </a:rPr>
              <a:t>IEEE 802.15.4</a:t>
            </a:r>
            <a:r>
              <a:t> </a:t>
            </a:r>
          </a:p>
        </p:txBody>
      </p:sp>
      <p:sp>
        <p:nvSpPr>
          <p:cNvPr id="135" name="Rectangle 3"/>
          <p:cNvSpPr/>
          <p:nvPr>
            <p:ph type="body" sz="half" idx="1"/>
          </p:nvPr>
        </p:nvSpPr>
        <p:spPr>
          <a:xfrm>
            <a:off x="152400" y="2438400"/>
            <a:ext cx="8686800" cy="2438400"/>
          </a:xfrm>
          <a:prstGeom prst="rect">
            <a:avLst/>
          </a:prstGeom>
        </p:spPr>
        <p:txBody>
          <a:bodyPr/>
          <a:lstStyle/>
          <a:p>
            <a:pPr>
              <a:buSzTx/>
              <a:buFont typeface="Wingdings"/>
              <a:buNone/>
            </a:pPr>
            <a:r>
              <a:t>   </a:t>
            </a:r>
            <a:r>
              <a:rPr b="1">
                <a:latin typeface="Book Antiqua"/>
                <a:ea typeface="Book Antiqua"/>
                <a:cs typeface="Book Antiqua"/>
                <a:sym typeface="Book Antiqua"/>
              </a:rPr>
              <a:t>Zigbee is set of high level communication protocols based upon the specification produced by 802.15.4 -  standard for wireless personal area networks (WPANs</a:t>
            </a:r>
            <a:r>
              <a:rPr b="1"/>
              <a:t>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itle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X-CTU Test</a:t>
            </a:r>
          </a:p>
        </p:txBody>
      </p:sp>
      <p:pic>
        <p:nvPicPr>
          <p:cNvPr id="41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8662" y="1600200"/>
            <a:ext cx="6908759" cy="525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itle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1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857231"/>
            <a:ext cx="8858279" cy="5500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itle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2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157" y="500042"/>
            <a:ext cx="8786843" cy="5929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itle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2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157" y="642917"/>
            <a:ext cx="8643999" cy="57864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itle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Router Configuration</a:t>
            </a:r>
          </a:p>
        </p:txBody>
      </p:sp>
      <p:pic>
        <p:nvPicPr>
          <p:cNvPr id="42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157" y="1571612"/>
            <a:ext cx="8230743" cy="49292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itle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2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157" y="714356"/>
            <a:ext cx="8643999" cy="57864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itle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Router Terminal</a:t>
            </a:r>
          </a:p>
        </p:txBody>
      </p:sp>
      <p:pic>
        <p:nvPicPr>
          <p:cNvPr id="43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034" y="1600200"/>
            <a:ext cx="8081393" cy="49006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itle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Coordinator set DH DL</a:t>
            </a:r>
          </a:p>
        </p:txBody>
      </p:sp>
      <p:pic>
        <p:nvPicPr>
          <p:cNvPr id="43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157" y="1600200"/>
            <a:ext cx="8253902" cy="49006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itle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Communication</a:t>
            </a:r>
          </a:p>
        </p:txBody>
      </p:sp>
      <p:pic>
        <p:nvPicPr>
          <p:cNvPr id="43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1643049"/>
            <a:ext cx="8215370" cy="47149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itle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Communicate with Arduino</a:t>
            </a:r>
          </a:p>
        </p:txBody>
      </p:sp>
      <p:pic>
        <p:nvPicPr>
          <p:cNvPr id="44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43182"/>
            <a:ext cx="8786842" cy="2095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IEEE 802.15.4 &amp; ZigBee In Context</a:t>
            </a:r>
          </a:p>
        </p:txBody>
      </p:sp>
      <p:sp>
        <p:nvSpPr>
          <p:cNvPr id="138" name="Rectangle 2"/>
          <p:cNvSpPr/>
          <p:nvPr/>
        </p:nvSpPr>
        <p:spPr>
          <a:xfrm>
            <a:off x="4953000" y="1447800"/>
            <a:ext cx="3733800" cy="4437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342900">
              <a:lnSpc>
                <a:spcPct val="120000"/>
              </a:lnSpc>
              <a:spcBef>
                <a:spcPts val="400"/>
              </a:spcBef>
              <a:defRPr b="1" sz="2800"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Book Antiqua"/>
                <a:ea typeface="Book Antiqua"/>
                <a:cs typeface="Book Antiqua"/>
                <a:sym typeface="Book Antiqua"/>
              </a:defRPr>
            </a:pPr>
          </a:p>
          <a:p>
            <a:pPr lvl="1" marL="742950" indent="-285750">
              <a:lnSpc>
                <a:spcPct val="120000"/>
              </a:lnSpc>
              <a:spcBef>
                <a:spcPts val="400"/>
              </a:spcBef>
              <a:buSzPct val="100000"/>
              <a:buChar char="–"/>
              <a:defRPr sz="2000"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“the software” </a:t>
            </a:r>
          </a:p>
          <a:p>
            <a:pPr lvl="1" marL="742950" indent="-285750">
              <a:lnSpc>
                <a:spcPct val="120000"/>
              </a:lnSpc>
              <a:spcBef>
                <a:spcPts val="400"/>
              </a:spcBef>
              <a:buSzPct val="100000"/>
              <a:buChar char="–"/>
              <a:defRPr sz="2000"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Network, Security &amp; Application layers</a:t>
            </a:r>
          </a:p>
          <a:p>
            <a:pPr lvl="1" marL="742950" indent="-285750">
              <a:lnSpc>
                <a:spcPct val="120000"/>
              </a:lnSpc>
              <a:spcBef>
                <a:spcPts val="400"/>
              </a:spcBef>
              <a:buSzPct val="100000"/>
              <a:buChar char="–"/>
              <a:defRPr sz="2000"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Brand management</a:t>
            </a:r>
          </a:p>
          <a:p>
            <a:pPr indent="342900">
              <a:lnSpc>
                <a:spcPct val="120000"/>
              </a:lnSpc>
              <a:spcBef>
                <a:spcPts val="600"/>
              </a:spcBef>
              <a:defRPr b="1" sz="2800"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IEEE 802.15.4</a:t>
            </a:r>
          </a:p>
          <a:p>
            <a:pPr lvl="1" marL="742950" indent="-285750">
              <a:lnSpc>
                <a:spcPct val="120000"/>
              </a:lnSpc>
              <a:spcBef>
                <a:spcPts val="400"/>
              </a:spcBef>
              <a:buSzPct val="100000"/>
              <a:buChar char="–"/>
              <a:defRPr sz="2000"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“the hardware” </a:t>
            </a:r>
          </a:p>
          <a:p>
            <a:pPr lvl="1" marL="742950" indent="-285750">
              <a:lnSpc>
                <a:spcPct val="120000"/>
              </a:lnSpc>
              <a:spcBef>
                <a:spcPts val="400"/>
              </a:spcBef>
              <a:buSzPct val="100000"/>
              <a:buChar char="–"/>
              <a:defRPr sz="2000"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Physical &amp; Media Access Control layers</a:t>
            </a:r>
            <a:endParaRPr b="1"/>
          </a:p>
        </p:txBody>
      </p:sp>
      <p:grpSp>
        <p:nvGrpSpPr>
          <p:cNvPr id="141" name="Rectangle 9"/>
          <p:cNvGrpSpPr/>
          <p:nvPr/>
        </p:nvGrpSpPr>
        <p:grpSpPr>
          <a:xfrm>
            <a:off x="838200" y="4419599"/>
            <a:ext cx="2590800" cy="838201"/>
            <a:chOff x="0" y="0"/>
            <a:chExt cx="2590800" cy="838200"/>
          </a:xfrm>
        </p:grpSpPr>
        <p:sp>
          <p:nvSpPr>
            <p:cNvPr id="139" name="Rectangle"/>
            <p:cNvSpPr/>
            <p:nvPr/>
          </p:nvSpPr>
          <p:spPr>
            <a:xfrm>
              <a:off x="0" y="0"/>
              <a:ext cx="2590800" cy="838200"/>
            </a:xfrm>
            <a:prstGeom prst="rect">
              <a:avLst/>
            </a:prstGeom>
            <a:solidFill>
              <a:srgbClr val="339966"/>
            </a:solidFill>
            <a:ln w="9525" cap="flat">
              <a:solidFill>
                <a:srgbClr val="EAEAE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 b="1" sz="2400">
                  <a:latin typeface="Book Antiqua"/>
                  <a:ea typeface="Book Antiqua"/>
                  <a:cs typeface="Book Antiqua"/>
                  <a:sym typeface="Book Antiqua"/>
                </a:defRPr>
              </a:pPr>
            </a:p>
          </p:txBody>
        </p:sp>
        <p:sp>
          <p:nvSpPr>
            <p:cNvPr id="140" name="PHY…"/>
            <p:cNvSpPr/>
            <p:nvPr/>
          </p:nvSpPr>
          <p:spPr>
            <a:xfrm>
              <a:off x="116626" y="0"/>
              <a:ext cx="2357548" cy="675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 b="1" sz="2400">
                  <a:latin typeface="Book Antiqua"/>
                  <a:ea typeface="Book Antiqua"/>
                  <a:cs typeface="Book Antiqua"/>
                  <a:sym typeface="Book Antiqua"/>
                </a:defRPr>
              </a:pPr>
              <a:r>
                <a:t>PHY</a:t>
              </a:r>
            </a:p>
            <a:p>
              <a:pPr algn="ctr">
                <a:lnSpc>
                  <a:spcPct val="150000"/>
                </a:lnSpc>
                <a:defRPr b="1" sz="1400">
                  <a:latin typeface="Book Antiqua"/>
                  <a:ea typeface="Book Antiqua"/>
                  <a:cs typeface="Book Antiqua"/>
                  <a:sym typeface="Book Antiqua"/>
                </a:defRPr>
              </a:pPr>
              <a:r>
                <a:t>868MHz / 915MHz / 2.4GHz</a:t>
              </a:r>
            </a:p>
          </p:txBody>
        </p:sp>
      </p:grpSp>
      <p:grpSp>
        <p:nvGrpSpPr>
          <p:cNvPr id="144" name="Rectangle 10"/>
          <p:cNvGrpSpPr/>
          <p:nvPr/>
        </p:nvGrpSpPr>
        <p:grpSpPr>
          <a:xfrm>
            <a:off x="838200" y="3886199"/>
            <a:ext cx="2590800" cy="533401"/>
            <a:chOff x="0" y="0"/>
            <a:chExt cx="2590800" cy="533400"/>
          </a:xfrm>
        </p:grpSpPr>
        <p:sp>
          <p:nvSpPr>
            <p:cNvPr id="142" name="Rectangle"/>
            <p:cNvSpPr/>
            <p:nvPr/>
          </p:nvSpPr>
          <p:spPr>
            <a:xfrm>
              <a:off x="0" y="0"/>
              <a:ext cx="2590800" cy="533400"/>
            </a:xfrm>
            <a:prstGeom prst="rect">
              <a:avLst/>
            </a:prstGeom>
            <a:solidFill>
              <a:srgbClr val="339966"/>
            </a:solidFill>
            <a:ln w="9525" cap="flat">
              <a:solidFill>
                <a:srgbClr val="EAEAE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143" name="MAC"/>
            <p:cNvSpPr/>
            <p:nvPr/>
          </p:nvSpPr>
          <p:spPr>
            <a:xfrm>
              <a:off x="862330" y="0"/>
              <a:ext cx="866141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b="1" sz="2400">
                  <a:latin typeface="Book Antiqua"/>
                  <a:ea typeface="Book Antiqua"/>
                  <a:cs typeface="Book Antiqua"/>
                  <a:sym typeface="Book Antiqua"/>
                </a:defRPr>
              </a:lvl1pPr>
            </a:lstStyle>
            <a:p>
              <a:pPr/>
              <a:r>
                <a:t>MAC</a:t>
              </a:r>
            </a:p>
          </p:txBody>
        </p:sp>
      </p:grpSp>
      <p:grpSp>
        <p:nvGrpSpPr>
          <p:cNvPr id="147" name="Rectangle 11"/>
          <p:cNvGrpSpPr/>
          <p:nvPr/>
        </p:nvGrpSpPr>
        <p:grpSpPr>
          <a:xfrm>
            <a:off x="838200" y="3047999"/>
            <a:ext cx="2590800" cy="762001"/>
            <a:chOff x="0" y="0"/>
            <a:chExt cx="2590800" cy="762000"/>
          </a:xfrm>
        </p:grpSpPr>
        <p:sp>
          <p:nvSpPr>
            <p:cNvPr id="145" name="Rectangle"/>
            <p:cNvSpPr/>
            <p:nvPr/>
          </p:nvSpPr>
          <p:spPr>
            <a:xfrm>
              <a:off x="0" y="0"/>
              <a:ext cx="2590800" cy="762000"/>
            </a:xfrm>
            <a:prstGeom prst="rect">
              <a:avLst/>
            </a:prstGeom>
            <a:solidFill>
              <a:srgbClr val="DCD7A8"/>
            </a:solidFill>
            <a:ln w="9525" cap="flat">
              <a:solidFill>
                <a:srgbClr val="EAEAE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60000"/>
                </a:lnSpc>
              </a:pPr>
            </a:p>
          </p:txBody>
        </p:sp>
        <p:sp>
          <p:nvSpPr>
            <p:cNvPr id="146" name="Network…"/>
            <p:cNvSpPr/>
            <p:nvPr/>
          </p:nvSpPr>
          <p:spPr>
            <a:xfrm>
              <a:off x="203139" y="0"/>
              <a:ext cx="2184522" cy="675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 b="1" sz="2400">
                  <a:latin typeface="Book Antiqua"/>
                  <a:ea typeface="Book Antiqua"/>
                  <a:cs typeface="Book Antiqua"/>
                  <a:sym typeface="Book Antiqua"/>
                </a:defRPr>
              </a:pPr>
              <a:r>
                <a:t>Network</a:t>
              </a:r>
            </a:p>
            <a:p>
              <a:pPr algn="ctr">
                <a:lnSpc>
                  <a:spcPct val="160000"/>
                </a:lnSpc>
                <a:defRPr b="1" sz="1400">
                  <a:latin typeface="Book Antiqua"/>
                  <a:ea typeface="Book Antiqua"/>
                  <a:cs typeface="Book Antiqua"/>
                  <a:sym typeface="Book Antiqua"/>
                </a:defRPr>
              </a:pPr>
              <a:r>
                <a:t>Star / Mesh / Cluster-Tree</a:t>
              </a:r>
            </a:p>
          </p:txBody>
        </p:sp>
      </p:grpSp>
      <p:grpSp>
        <p:nvGrpSpPr>
          <p:cNvPr id="150" name="Rectangle 12"/>
          <p:cNvGrpSpPr/>
          <p:nvPr/>
        </p:nvGrpSpPr>
        <p:grpSpPr>
          <a:xfrm>
            <a:off x="838200" y="2362199"/>
            <a:ext cx="2590800" cy="685801"/>
            <a:chOff x="0" y="0"/>
            <a:chExt cx="2590800" cy="685800"/>
          </a:xfrm>
        </p:grpSpPr>
        <p:sp>
          <p:nvSpPr>
            <p:cNvPr id="148" name="Rectangle"/>
            <p:cNvSpPr/>
            <p:nvPr/>
          </p:nvSpPr>
          <p:spPr>
            <a:xfrm>
              <a:off x="0" y="0"/>
              <a:ext cx="2590800" cy="685800"/>
            </a:xfrm>
            <a:prstGeom prst="rect">
              <a:avLst/>
            </a:prstGeom>
            <a:solidFill>
              <a:srgbClr val="DCD7A8"/>
            </a:solidFill>
            <a:ln w="9525" cap="flat">
              <a:solidFill>
                <a:srgbClr val="EAEAE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b="1" sz="2400">
                  <a:latin typeface="Book Antiqua"/>
                  <a:ea typeface="Book Antiqua"/>
                  <a:cs typeface="Book Antiqua"/>
                  <a:sym typeface="Book Antiqua"/>
                </a:defRPr>
              </a:pPr>
            </a:p>
          </p:txBody>
        </p:sp>
        <p:sp>
          <p:nvSpPr>
            <p:cNvPr id="149" name="Security…"/>
            <p:cNvSpPr/>
            <p:nvPr/>
          </p:nvSpPr>
          <p:spPr>
            <a:xfrm>
              <a:off x="126610" y="0"/>
              <a:ext cx="2337580" cy="675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 b="1" sz="2400">
                  <a:latin typeface="Book Antiqua"/>
                  <a:ea typeface="Book Antiqua"/>
                  <a:cs typeface="Book Antiqua"/>
                  <a:sym typeface="Book Antiqua"/>
                </a:defRPr>
              </a:pPr>
              <a:r>
                <a:t>Security</a:t>
              </a:r>
            </a:p>
            <a:p>
              <a:pPr algn="ctr">
                <a:defRPr b="1" sz="1400">
                  <a:latin typeface="Book Antiqua"/>
                  <a:ea typeface="Book Antiqua"/>
                  <a:cs typeface="Book Antiqua"/>
                  <a:sym typeface="Book Antiqua"/>
                </a:defRPr>
              </a:pPr>
              <a:r>
                <a:t>32- / 64- / 128-bit encryption</a:t>
              </a:r>
            </a:p>
          </p:txBody>
        </p:sp>
      </p:grpSp>
      <p:grpSp>
        <p:nvGrpSpPr>
          <p:cNvPr id="153" name="Rectangle 13"/>
          <p:cNvGrpSpPr/>
          <p:nvPr/>
        </p:nvGrpSpPr>
        <p:grpSpPr>
          <a:xfrm>
            <a:off x="838200" y="1295400"/>
            <a:ext cx="2590800" cy="609600"/>
            <a:chOff x="0" y="0"/>
            <a:chExt cx="2590800" cy="609600"/>
          </a:xfrm>
        </p:grpSpPr>
        <p:sp>
          <p:nvSpPr>
            <p:cNvPr id="151" name="Rectangle"/>
            <p:cNvSpPr/>
            <p:nvPr/>
          </p:nvSpPr>
          <p:spPr>
            <a:xfrm>
              <a:off x="0" y="0"/>
              <a:ext cx="2590800" cy="609600"/>
            </a:xfrm>
            <a:prstGeom prst="rect">
              <a:avLst/>
            </a:prstGeom>
            <a:solidFill>
              <a:srgbClr val="FFF9A1"/>
            </a:solidFill>
            <a:ln w="9525" cap="flat">
              <a:solidFill>
                <a:srgbClr val="EAEAE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52" name="Application"/>
            <p:cNvSpPr/>
            <p:nvPr/>
          </p:nvSpPr>
          <p:spPr>
            <a:xfrm>
              <a:off x="413910" y="74930"/>
              <a:ext cx="1762980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b="1" sz="2400">
                  <a:latin typeface="Book Antiqua"/>
                  <a:ea typeface="Book Antiqua"/>
                  <a:cs typeface="Book Antiqua"/>
                  <a:sym typeface="Book Antiqua"/>
                </a:defRPr>
              </a:lvl1pPr>
            </a:lstStyle>
            <a:p>
              <a:pPr/>
              <a:r>
                <a:t>Application</a:t>
              </a:r>
            </a:p>
          </p:txBody>
        </p:sp>
      </p:grpSp>
      <p:grpSp>
        <p:nvGrpSpPr>
          <p:cNvPr id="156" name="Rectangle 14"/>
          <p:cNvGrpSpPr/>
          <p:nvPr/>
        </p:nvGrpSpPr>
        <p:grpSpPr>
          <a:xfrm>
            <a:off x="838200" y="1941829"/>
            <a:ext cx="2590800" cy="459741"/>
            <a:chOff x="0" y="0"/>
            <a:chExt cx="2590800" cy="459740"/>
          </a:xfrm>
        </p:grpSpPr>
        <p:sp>
          <p:nvSpPr>
            <p:cNvPr id="154" name="Rectangle"/>
            <p:cNvSpPr/>
            <p:nvPr/>
          </p:nvSpPr>
          <p:spPr>
            <a:xfrm>
              <a:off x="0" y="39370"/>
              <a:ext cx="2590800" cy="381001"/>
            </a:xfrm>
            <a:prstGeom prst="rect">
              <a:avLst/>
            </a:prstGeom>
            <a:solidFill>
              <a:srgbClr val="DCD7A8"/>
            </a:solidFill>
            <a:ln w="9525" cap="flat">
              <a:solidFill>
                <a:srgbClr val="EAEAE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55" name="API"/>
            <p:cNvSpPr/>
            <p:nvPr/>
          </p:nvSpPr>
          <p:spPr>
            <a:xfrm>
              <a:off x="972388" y="0"/>
              <a:ext cx="646024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b="1" sz="2400">
                  <a:latin typeface="Book Antiqua"/>
                  <a:ea typeface="Book Antiqua"/>
                  <a:cs typeface="Book Antiqua"/>
                  <a:sym typeface="Book Antiqua"/>
                </a:defRPr>
              </a:lvl1pPr>
            </a:lstStyle>
            <a:p>
              <a:pPr/>
              <a:r>
                <a:t>API</a:t>
              </a:r>
            </a:p>
          </p:txBody>
        </p:sp>
      </p:grpSp>
      <p:sp>
        <p:nvSpPr>
          <p:cNvPr id="157" name="Line 15"/>
          <p:cNvSpPr/>
          <p:nvPr/>
        </p:nvSpPr>
        <p:spPr>
          <a:xfrm>
            <a:off x="4038600" y="3886200"/>
            <a:ext cx="0" cy="1371601"/>
          </a:xfrm>
          <a:prstGeom prst="line">
            <a:avLst/>
          </a:prstGeom>
          <a:ln w="19050">
            <a:solidFill>
              <a:srgbClr val="000000"/>
            </a:solidFill>
            <a:headEnd type="triangle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58" name="Line 16"/>
          <p:cNvSpPr/>
          <p:nvPr/>
        </p:nvSpPr>
        <p:spPr>
          <a:xfrm>
            <a:off x="4038600" y="1981200"/>
            <a:ext cx="0" cy="1828801"/>
          </a:xfrm>
          <a:prstGeom prst="line">
            <a:avLst/>
          </a:prstGeom>
          <a:ln w="19050">
            <a:solidFill>
              <a:srgbClr val="000000"/>
            </a:solidFill>
            <a:headEnd type="triangle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59" name="Rectangle 17"/>
          <p:cNvSpPr/>
          <p:nvPr/>
        </p:nvSpPr>
        <p:spPr>
          <a:xfrm>
            <a:off x="3581400" y="2667000"/>
            <a:ext cx="980031" cy="650240"/>
          </a:xfrm>
          <a:prstGeom prst="rect">
            <a:avLst/>
          </a:prstGeom>
          <a:solidFill>
            <a:srgbClr val="00666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ZigBee</a:t>
            </a:r>
          </a:p>
          <a:p>
            <a:pPr>
              <a:defRPr b="1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Alliance</a:t>
            </a:r>
          </a:p>
        </p:txBody>
      </p:sp>
      <p:sp>
        <p:nvSpPr>
          <p:cNvPr id="160" name="Rectangle 18"/>
          <p:cNvSpPr/>
          <p:nvPr/>
        </p:nvSpPr>
        <p:spPr>
          <a:xfrm>
            <a:off x="3621404" y="4191000"/>
            <a:ext cx="904241" cy="650240"/>
          </a:xfrm>
          <a:prstGeom prst="rect">
            <a:avLst/>
          </a:prstGeom>
          <a:solidFill>
            <a:srgbClr val="00666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IEEE </a:t>
            </a:r>
          </a:p>
          <a:p>
            <a:pPr algn="ctr">
              <a:defRPr b="1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802.15.4</a:t>
            </a:r>
          </a:p>
        </p:txBody>
      </p:sp>
      <p:sp>
        <p:nvSpPr>
          <p:cNvPr id="161" name="Rectangle 19"/>
          <p:cNvSpPr/>
          <p:nvPr/>
        </p:nvSpPr>
        <p:spPr>
          <a:xfrm>
            <a:off x="3513467" y="1409700"/>
            <a:ext cx="1120116" cy="370840"/>
          </a:xfrm>
          <a:prstGeom prst="rect">
            <a:avLst/>
          </a:prstGeom>
          <a:solidFill>
            <a:srgbClr val="00666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Customer</a:t>
            </a:r>
          </a:p>
        </p:txBody>
      </p:sp>
      <p:sp>
        <p:nvSpPr>
          <p:cNvPr id="162" name="Rectangle 20"/>
          <p:cNvSpPr/>
          <p:nvPr/>
        </p:nvSpPr>
        <p:spPr>
          <a:xfrm>
            <a:off x="838200" y="5470525"/>
            <a:ext cx="304800" cy="244475"/>
          </a:xfrm>
          <a:prstGeom prst="rect">
            <a:avLst/>
          </a:prstGeom>
          <a:solidFill>
            <a:srgbClr val="339966"/>
          </a:solidFill>
          <a:ln>
            <a:solidFill>
              <a:srgbClr val="EAEAEA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3" name="Rectangle 21"/>
          <p:cNvSpPr/>
          <p:nvPr/>
        </p:nvSpPr>
        <p:spPr>
          <a:xfrm>
            <a:off x="1132428" y="5437187"/>
            <a:ext cx="67678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1400"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Silicon</a:t>
            </a:r>
          </a:p>
        </p:txBody>
      </p:sp>
      <p:sp>
        <p:nvSpPr>
          <p:cNvPr id="164" name="Rectangle 22"/>
          <p:cNvSpPr/>
          <p:nvPr/>
        </p:nvSpPr>
        <p:spPr>
          <a:xfrm>
            <a:off x="1905000" y="5470525"/>
            <a:ext cx="304800" cy="244475"/>
          </a:xfrm>
          <a:prstGeom prst="rect">
            <a:avLst/>
          </a:prstGeom>
          <a:solidFill>
            <a:srgbClr val="DCD7A8"/>
          </a:solidFill>
          <a:ln>
            <a:solidFill>
              <a:srgbClr val="EAEAEA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5" name="Rectangle 23"/>
          <p:cNvSpPr/>
          <p:nvPr/>
        </p:nvSpPr>
        <p:spPr>
          <a:xfrm>
            <a:off x="2231679" y="5434012"/>
            <a:ext cx="54838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1400"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Stack</a:t>
            </a:r>
          </a:p>
        </p:txBody>
      </p:sp>
      <p:sp>
        <p:nvSpPr>
          <p:cNvPr id="166" name="Rectangle 24"/>
          <p:cNvSpPr/>
          <p:nvPr/>
        </p:nvSpPr>
        <p:spPr>
          <a:xfrm>
            <a:off x="2819400" y="5473700"/>
            <a:ext cx="304800" cy="244475"/>
          </a:xfrm>
          <a:prstGeom prst="rect">
            <a:avLst/>
          </a:prstGeom>
          <a:solidFill>
            <a:srgbClr val="FFF9A1"/>
          </a:solidFill>
          <a:ln>
            <a:solidFill>
              <a:srgbClr val="EAEAEA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7" name="Rectangle 25"/>
          <p:cNvSpPr/>
          <p:nvPr/>
        </p:nvSpPr>
        <p:spPr>
          <a:xfrm>
            <a:off x="3130117" y="5437187"/>
            <a:ext cx="459654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1400"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App</a:t>
            </a:r>
          </a:p>
        </p:txBody>
      </p:sp>
      <p:pic>
        <p:nvPicPr>
          <p:cNvPr id="168" name="Picture 26" descr="Picture 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6037" y="1524000"/>
            <a:ext cx="2722563" cy="509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over dir="l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itle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Router AT- Coordinator API</a:t>
            </a:r>
          </a:p>
        </p:txBody>
      </p:sp>
      <p:sp>
        <p:nvSpPr>
          <p:cNvPr id="444" name="Content Placeholder 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Components: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Arduino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2 XBEE modules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1 magnetic door lock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Breadboard</a:t>
            </a:r>
          </a:p>
          <a:p>
            <a:pPr lvl="1" marL="640080" indent="-274320">
              <a:spcBef>
                <a:spcPts val="500"/>
              </a:spcBef>
              <a:buClr>
                <a:schemeClr val="accent1"/>
              </a:buClr>
              <a:defRPr sz="2600"/>
            </a:pPr>
            <a:r>
              <a:t>Resistor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itle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Coordinator-API configuration</a:t>
            </a:r>
          </a:p>
        </p:txBody>
      </p:sp>
      <p:pic>
        <p:nvPicPr>
          <p:cNvPr id="4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7290" y="1214421"/>
            <a:ext cx="6143669" cy="5643579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Rectangle 4"/>
          <p:cNvSpPr/>
          <p:nvPr/>
        </p:nvSpPr>
        <p:spPr>
          <a:xfrm>
            <a:off x="2786049" y="2571743"/>
            <a:ext cx="3500463" cy="42862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itle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Router-AT Configuration(1):</a:t>
            </a:r>
          </a:p>
        </p:txBody>
      </p:sp>
      <p:pic>
        <p:nvPicPr>
          <p:cNvPr id="45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7290" y="1142984"/>
            <a:ext cx="6429420" cy="5715016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Rectangle 4"/>
          <p:cNvSpPr/>
          <p:nvPr/>
        </p:nvSpPr>
        <p:spPr>
          <a:xfrm>
            <a:off x="2786049" y="2571743"/>
            <a:ext cx="3500463" cy="42862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55" name="Rectangle 5"/>
          <p:cNvGrpSpPr/>
          <p:nvPr/>
        </p:nvGrpSpPr>
        <p:grpSpPr>
          <a:xfrm>
            <a:off x="2214546" y="3714751"/>
            <a:ext cx="3500462" cy="428629"/>
            <a:chOff x="0" y="0"/>
            <a:chExt cx="3500461" cy="428628"/>
          </a:xfrm>
        </p:grpSpPr>
        <p:sp>
          <p:nvSpPr>
            <p:cNvPr id="453" name="Rectangle"/>
            <p:cNvSpPr/>
            <p:nvPr/>
          </p:nvSpPr>
          <p:spPr>
            <a:xfrm>
              <a:off x="0" y="-1"/>
              <a:ext cx="3500462" cy="428630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4" name="v"/>
            <p:cNvSpPr/>
            <p:nvPr/>
          </p:nvSpPr>
          <p:spPr>
            <a:xfrm>
              <a:off x="0" y="47944"/>
              <a:ext cx="3500462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v</a:t>
              </a:r>
            </a:p>
          </p:txBody>
        </p:sp>
      </p:grpSp>
      <p:sp>
        <p:nvSpPr>
          <p:cNvPr id="456" name="Rectangle 6"/>
          <p:cNvSpPr/>
          <p:nvPr/>
        </p:nvSpPr>
        <p:spPr>
          <a:xfrm>
            <a:off x="2214546" y="5357826"/>
            <a:ext cx="3500462" cy="42862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itle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Router-AT configuration(2)</a:t>
            </a:r>
          </a:p>
        </p:txBody>
      </p:sp>
      <p:pic>
        <p:nvPicPr>
          <p:cNvPr id="45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1603" y="1500174"/>
            <a:ext cx="5429289" cy="53578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2" name="Rectangle 4"/>
          <p:cNvGrpSpPr/>
          <p:nvPr/>
        </p:nvGrpSpPr>
        <p:grpSpPr>
          <a:xfrm>
            <a:off x="2143107" y="4714883"/>
            <a:ext cx="4214843" cy="428629"/>
            <a:chOff x="0" y="0"/>
            <a:chExt cx="4214841" cy="428628"/>
          </a:xfrm>
        </p:grpSpPr>
        <p:sp>
          <p:nvSpPr>
            <p:cNvPr id="460" name="Rectangle"/>
            <p:cNvSpPr/>
            <p:nvPr/>
          </p:nvSpPr>
          <p:spPr>
            <a:xfrm>
              <a:off x="0" y="-1"/>
              <a:ext cx="4214842" cy="428630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1" name="v"/>
            <p:cNvSpPr/>
            <p:nvPr/>
          </p:nvSpPr>
          <p:spPr>
            <a:xfrm>
              <a:off x="0" y="47944"/>
              <a:ext cx="4214842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v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Title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Router-AT Configuration(3):</a:t>
            </a:r>
          </a:p>
        </p:txBody>
      </p:sp>
      <p:pic>
        <p:nvPicPr>
          <p:cNvPr id="46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1603" y="1428736"/>
            <a:ext cx="5261325" cy="5257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8" name="Rectangle 5"/>
          <p:cNvGrpSpPr/>
          <p:nvPr/>
        </p:nvGrpSpPr>
        <p:grpSpPr>
          <a:xfrm>
            <a:off x="2214546" y="5286388"/>
            <a:ext cx="4214843" cy="428629"/>
            <a:chOff x="0" y="0"/>
            <a:chExt cx="4214841" cy="428628"/>
          </a:xfrm>
        </p:grpSpPr>
        <p:sp>
          <p:nvSpPr>
            <p:cNvPr id="466" name="Rectangle"/>
            <p:cNvSpPr/>
            <p:nvPr/>
          </p:nvSpPr>
          <p:spPr>
            <a:xfrm>
              <a:off x="0" y="-1"/>
              <a:ext cx="4214842" cy="428630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7" name="v"/>
            <p:cNvSpPr/>
            <p:nvPr/>
          </p:nvSpPr>
          <p:spPr>
            <a:xfrm>
              <a:off x="0" y="47944"/>
              <a:ext cx="4214842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v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itle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Router AT- Coordinator API</a:t>
            </a:r>
          </a:p>
        </p:txBody>
      </p:sp>
      <p:pic>
        <p:nvPicPr>
          <p:cNvPr id="47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0283" y="1600200"/>
            <a:ext cx="6818382" cy="4495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Title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Co-ordinator Arduino Program:</a:t>
            </a:r>
          </a:p>
        </p:txBody>
      </p:sp>
      <p:sp>
        <p:nvSpPr>
          <p:cNvPr id="474" name="Rectangle 5"/>
          <p:cNvSpPr/>
          <p:nvPr/>
        </p:nvSpPr>
        <p:spPr>
          <a:xfrm>
            <a:off x="642909" y="1720839"/>
            <a:ext cx="7929620" cy="3863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t>void loop() {</a:t>
            </a:r>
          </a:p>
          <a:p>
            <a:pPr>
              <a:defRPr b="1" sz="2400">
                <a:solidFill>
                  <a:srgbClr val="0070C0"/>
                </a:solidFill>
              </a:defRPr>
            </a:pPr>
            <a:r>
              <a:t>  if(mySerial.available()&gt;21){</a:t>
            </a:r>
          </a:p>
          <a:p>
            <a:pPr>
              <a:defRPr sz="2400"/>
            </a:pPr>
            <a:r>
              <a:t>    for(int i=0;i&lt;22;i++){</a:t>
            </a:r>
          </a:p>
          <a:p>
            <a:pPr>
              <a:defRPr sz="2400"/>
            </a:pPr>
            <a:r>
              <a:t>      </a:t>
            </a:r>
            <a:r>
              <a:rPr b="1">
                <a:solidFill>
                  <a:srgbClr val="FF0000"/>
                </a:solidFill>
              </a:rPr>
              <a:t>Serial.print(mySerial.read(), HEX);</a:t>
            </a:r>
            <a:endParaRPr b="1">
              <a:solidFill>
                <a:srgbClr val="FF0000"/>
              </a:solidFill>
            </a:endParaRPr>
          </a:p>
          <a:p>
            <a:pPr>
              <a:defRPr sz="2400"/>
            </a:pPr>
            <a:r>
              <a:t>      Serial.print(",");</a:t>
            </a:r>
          </a:p>
          <a:p>
            <a:pPr>
              <a:defRPr sz="2400"/>
            </a:pPr>
            <a:r>
              <a:t>    }</a:t>
            </a:r>
          </a:p>
          <a:p>
            <a:pPr>
              <a:defRPr sz="2400"/>
            </a:pPr>
            <a:r>
              <a:t>    Serial.println();</a:t>
            </a:r>
          </a:p>
          <a:p>
            <a:pPr>
              <a:defRPr sz="2400"/>
            </a:pPr>
            <a:r>
              <a:t>  }</a:t>
            </a:r>
          </a:p>
          <a:p>
            <a:pPr>
              <a:defRPr sz="2400"/>
            </a:pPr>
            <a:r>
              <a:t>  // put your main code here, to run repeatedly:</a:t>
            </a:r>
          </a:p>
          <a:p>
            <a:pPr>
              <a:defRPr sz="2400"/>
            </a:pPr>
          </a:p>
          <a:p>
            <a:pPr>
              <a:defRPr sz="2400"/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itle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Output:</a:t>
            </a:r>
          </a:p>
        </p:txBody>
      </p:sp>
      <p:pic>
        <p:nvPicPr>
          <p:cNvPr id="47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900112"/>
            <a:ext cx="9286909" cy="5057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itle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Output: Initially</a:t>
            </a:r>
          </a:p>
        </p:txBody>
      </p:sp>
      <p:pic>
        <p:nvPicPr>
          <p:cNvPr id="4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157" y="2062809"/>
            <a:ext cx="8572560" cy="4438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Output: when disconnected</a:t>
            </a:r>
          </a:p>
        </p:txBody>
      </p:sp>
      <p:pic>
        <p:nvPicPr>
          <p:cNvPr id="48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775" y="1919931"/>
            <a:ext cx="8153400" cy="3856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4404"/>
                </a:solidFill>
              </a:defRPr>
            </a:lvl1pPr>
          </a:lstStyle>
          <a:p>
            <a:pPr/>
            <a:r>
              <a:t>WPANs</a:t>
            </a:r>
          </a:p>
        </p:txBody>
      </p:sp>
      <p:sp>
        <p:nvSpPr>
          <p:cNvPr id="171" name="Rectangle 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Tx/>
              <a:buFont typeface="Wingdings"/>
              <a:buNone/>
              <a:defRPr b="1" sz="2800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A </a:t>
            </a:r>
            <a:r>
              <a:rPr b="0"/>
              <a:t>personal area network </a:t>
            </a:r>
            <a:r>
              <a:t>(</a:t>
            </a:r>
            <a:r>
              <a:rPr b="0"/>
              <a:t>PAN</a:t>
            </a:r>
            <a:r>
              <a:t>) is a computer network used for communication among computer devices (including telephones and personal digital assistants) close to one person</a:t>
            </a:r>
          </a:p>
          <a:p>
            <a:pPr>
              <a:buSzTx/>
              <a:buFont typeface="Wingdings"/>
              <a:buNone/>
              <a:defRPr sz="2800">
                <a:latin typeface="Book Antiqua"/>
                <a:ea typeface="Book Antiqua"/>
                <a:cs typeface="Book Antiqua"/>
                <a:sym typeface="Book Antiqua"/>
              </a:defRPr>
            </a:pPr>
          </a:p>
          <a:p>
            <a:pPr>
              <a:buSzTx/>
              <a:buFont typeface="Wingdings"/>
              <a:buNone/>
              <a:defRPr b="1"/>
            </a:pPr>
            <a:r>
              <a:t>A wireless PAN consists of a dynamic group of less than 255 devices that communicate within a range of about a 33-feet.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itle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486" name="Content Placeholder 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solidFill>
                  <a:srgbClr val="F7B615"/>
                </a:solidFill>
                <a:uFill>
                  <a:solidFill>
                    <a:srgbClr val="F7B615"/>
                  </a:solidFill>
                </a:uFill>
                <a:hlinkClick r:id="rId2" invalidUrl="" action="" tgtFrame="" tooltip="" history="1" highlightClick="0" endSnd="0"/>
              </a:rPr>
              <a:t>http://tutorial.cytron.com.my/2012/03/08/xbee-series-2-point-to-point-communication/</a:t>
            </a:r>
          </a:p>
          <a:p>
            <a:pPr/>
          </a:p>
          <a:p>
            <a:pPr/>
            <a:r>
              <a:rPr u="sng">
                <a:solidFill>
                  <a:srgbClr val="F7B615"/>
                </a:solidFill>
                <a:uFill>
                  <a:solidFill>
                    <a:srgbClr val="F7B615"/>
                  </a:solidFill>
                </a:uFill>
                <a:hlinkClick r:id="rId3" invalidUrl="" action="" tgtFrame="" tooltip="" history="1" highlightClick="0" endSnd="0"/>
              </a:rPr>
              <a:t>https://learn.sparkfun.com/tutorials/exploring-xbees-and-xctu</a:t>
            </a:r>
          </a:p>
          <a:p>
            <a:pPr/>
          </a:p>
          <a:p>
            <a:pPr/>
            <a:r>
              <a:rPr u="sng">
                <a:solidFill>
                  <a:srgbClr val="F7B615"/>
                </a:solidFill>
                <a:uFill>
                  <a:solidFill>
                    <a:srgbClr val="F7B615"/>
                  </a:solidFill>
                </a:uFill>
                <a:hlinkClick r:id="rId4" invalidUrl="" action="" tgtFrame="" tooltip="" history="1" highlightClick="0" endSnd="0"/>
              </a:rPr>
              <a:t>http://www.learnerswings.com/2014/03/communication-between-xbee-connected-to.html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 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4404"/>
                </a:solidFill>
              </a:defRPr>
            </a:lvl1pPr>
          </a:lstStyle>
          <a:p>
            <a:pPr/>
            <a:r>
              <a:t>IEEE 802 Wireless Space</a:t>
            </a:r>
          </a:p>
        </p:txBody>
      </p:sp>
      <p:pic>
        <p:nvPicPr>
          <p:cNvPr id="17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1676400"/>
            <a:ext cx="7620000" cy="4322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ZigBee Aims Low</a:t>
            </a:r>
          </a:p>
        </p:txBody>
      </p:sp>
      <p:sp>
        <p:nvSpPr>
          <p:cNvPr id="177" name="Rectangle 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Low data rate</a:t>
            </a:r>
          </a:p>
          <a:p>
            <a:pPr/>
            <a:r>
              <a:t>Low power consumption</a:t>
            </a:r>
          </a:p>
          <a:p>
            <a:pPr/>
            <a:r>
              <a:t>Small packet devices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2"/>
          <p:cNvSpPr/>
          <p:nvPr>
            <p:ph type="title"/>
          </p:nvPr>
        </p:nvSpPr>
        <p:spPr>
          <a:xfrm>
            <a:off x="381000" y="0"/>
            <a:ext cx="8229600" cy="884238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704404"/>
                </a:solidFill>
              </a:defRPr>
            </a:lvl1pPr>
          </a:lstStyle>
          <a:p>
            <a:pPr/>
            <a:r>
              <a:t>ZigBee Vs Other Wireless Protocols</a:t>
            </a:r>
          </a:p>
        </p:txBody>
      </p:sp>
      <p:pic>
        <p:nvPicPr>
          <p:cNvPr id="18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595" y="1214421"/>
            <a:ext cx="8077201" cy="528955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Rectangle 4"/>
          <p:cNvSpPr/>
          <p:nvPr/>
        </p:nvSpPr>
        <p:spPr>
          <a:xfrm>
            <a:off x="1857355" y="5286388"/>
            <a:ext cx="5857918" cy="571505"/>
          </a:xfrm>
          <a:prstGeom prst="rect">
            <a:avLst/>
          </a:prstGeom>
          <a:ln w="76200">
            <a:solidFill>
              <a:srgbClr val="00B0F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2" name="Straight Arrow Connector 7"/>
          <p:cNvSpPr/>
          <p:nvPr/>
        </p:nvSpPr>
        <p:spPr>
          <a:xfrm flipV="1">
            <a:off x="1214413" y="6286520"/>
            <a:ext cx="785819" cy="571481"/>
          </a:xfrm>
          <a:prstGeom prst="line">
            <a:avLst/>
          </a:prstGeom>
          <a:ln w="57150">
            <a:solidFill>
              <a:schemeClr val="accent2"/>
            </a:solidFill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2"/>
          <p:cNvSpPr/>
          <p:nvPr>
            <p:ph type="title"/>
          </p:nvPr>
        </p:nvSpPr>
        <p:spPr>
          <a:xfrm>
            <a:off x="457200" y="304800"/>
            <a:ext cx="8229600" cy="8683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4404"/>
                </a:solidFill>
              </a:defRPr>
            </a:lvl1pPr>
          </a:lstStyle>
          <a:p>
            <a:pPr/>
            <a:r>
              <a:t>ZigBee Vs Bluetooth</a:t>
            </a:r>
          </a:p>
        </p:txBody>
      </p:sp>
      <p:sp>
        <p:nvSpPr>
          <p:cNvPr id="185" name="Rectangle 3"/>
          <p:cNvSpPr/>
          <p:nvPr>
            <p:ph type="body" idx="1"/>
          </p:nvPr>
        </p:nvSpPr>
        <p:spPr>
          <a:xfrm>
            <a:off x="228600" y="1219200"/>
            <a:ext cx="8763000" cy="5334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b="1" sz="2400">
                <a:latin typeface="Book Antiqua"/>
                <a:ea typeface="Book Antiqua"/>
                <a:cs typeface="Book Antiqua"/>
                <a:sym typeface="Book Antiqua"/>
              </a:defRPr>
            </a:pPr>
          </a:p>
          <a:p>
            <a:pPr>
              <a:lnSpc>
                <a:spcPct val="80000"/>
              </a:lnSpc>
              <a:defRPr b="1" sz="2400">
                <a:latin typeface="Book Antiqua"/>
                <a:ea typeface="Book Antiqua"/>
                <a:cs typeface="Book Antiqua"/>
                <a:sym typeface="Book Antiqua"/>
              </a:defRPr>
            </a:pPr>
          </a:p>
          <a:p>
            <a:pPr>
              <a:lnSpc>
                <a:spcPct val="80000"/>
              </a:lnSpc>
              <a:defRPr b="1" sz="2400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Bluetooth targets medium data rate continuous duty</a:t>
            </a:r>
          </a:p>
          <a:p>
            <a:pPr>
              <a:lnSpc>
                <a:spcPct val="80000"/>
              </a:lnSpc>
              <a:buSzTx/>
              <a:buFont typeface="Wingdings"/>
              <a:buNone/>
              <a:defRPr sz="2400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– 1 Mbps over the air, ~700 kbps best case data transfer</a:t>
            </a:r>
          </a:p>
          <a:p>
            <a:pPr>
              <a:lnSpc>
                <a:spcPct val="80000"/>
              </a:lnSpc>
              <a:buSzTx/>
              <a:buFont typeface="Wingdings"/>
              <a:buNone/>
              <a:defRPr sz="2400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– File transfer, streaming telecom audio</a:t>
            </a:r>
          </a:p>
          <a:p>
            <a:pPr>
              <a:lnSpc>
                <a:spcPct val="80000"/>
              </a:lnSpc>
              <a:buSzTx/>
              <a:buFont typeface="Wingdings"/>
              <a:buNone/>
              <a:defRPr sz="2400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– Point to multipoint networking</a:t>
            </a:r>
          </a:p>
          <a:p>
            <a:pPr>
              <a:lnSpc>
                <a:spcPct val="80000"/>
              </a:lnSpc>
              <a:buSzTx/>
              <a:buFont typeface="Wingdings"/>
              <a:buNone/>
              <a:defRPr sz="2400">
                <a:latin typeface="Book Antiqua"/>
                <a:ea typeface="Book Antiqua"/>
                <a:cs typeface="Book Antiqua"/>
                <a:sym typeface="Book Antiqua"/>
              </a:defRPr>
            </a:pPr>
          </a:p>
          <a:p>
            <a:pPr>
              <a:lnSpc>
                <a:spcPct val="80000"/>
              </a:lnSpc>
              <a:defRPr b="1" sz="2400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ZigBee targets low data rate, low duty cycle</a:t>
            </a:r>
          </a:p>
          <a:p>
            <a:pPr>
              <a:lnSpc>
                <a:spcPct val="80000"/>
              </a:lnSpc>
              <a:buSzTx/>
              <a:buFont typeface="Wingdings"/>
              <a:buNone/>
              <a:defRPr sz="2400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– 250 kbps over the air, 60-115 kbps typical data transfer</a:t>
            </a:r>
          </a:p>
          <a:p>
            <a:pPr>
              <a:lnSpc>
                <a:spcPct val="80000"/>
              </a:lnSpc>
              <a:buSzTx/>
              <a:buFont typeface="Wingdings"/>
              <a:buNone/>
              <a:defRPr sz="2400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– Long battery life (weeks to months)</a:t>
            </a:r>
          </a:p>
          <a:p>
            <a:pPr>
              <a:lnSpc>
                <a:spcPct val="80000"/>
              </a:lnSpc>
              <a:buSzTx/>
              <a:buFont typeface="Wingdings"/>
              <a:buNone/>
              <a:defRPr sz="2400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– More sophisticated networking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Median">
  <a:themeElements>
    <a:clrScheme name="Media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00FF"/>
      </a:hlink>
      <a:folHlink>
        <a:srgbClr val="FF00FF"/>
      </a:folHlink>
    </a:clrScheme>
    <a:fontScheme name="Median">
      <a:majorFont>
        <a:latin typeface="Tw Cen MT"/>
        <a:ea typeface="Tw Cen MT"/>
        <a:cs typeface="Tw Cen MT"/>
      </a:majorFont>
      <a:minorFont>
        <a:latin typeface="Helvetica"/>
        <a:ea typeface="Helvetica"/>
        <a:cs typeface="Helvetica"/>
      </a:minorFont>
    </a:fontScheme>
    <a:fmtScheme name="Medi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edian">
  <a:themeElements>
    <a:clrScheme name="Media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00FF"/>
      </a:hlink>
      <a:folHlink>
        <a:srgbClr val="FF00FF"/>
      </a:folHlink>
    </a:clrScheme>
    <a:fontScheme name="Median">
      <a:majorFont>
        <a:latin typeface="Tw Cen MT"/>
        <a:ea typeface="Tw Cen MT"/>
        <a:cs typeface="Tw Cen MT"/>
      </a:majorFont>
      <a:minorFont>
        <a:latin typeface="Helvetica"/>
        <a:ea typeface="Helvetica"/>
        <a:cs typeface="Helvetica"/>
      </a:minorFont>
    </a:fontScheme>
    <a:fmtScheme name="Medi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